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3429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6858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0287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3716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17145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0574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24003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27432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must be low-energy scales to enhance contacts</a:t>
            </a:r>
          </a:p>
          <a:p>
            <a:pPr/>
            <a:r>
              <a:t>MNN is like Bohr radius, emerging out of QM dynamics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must be low-energy scales to enhance contacts</a:t>
            </a:r>
          </a:p>
          <a:p>
            <a:pPr/>
            <a:r>
              <a:t>MNN is like Bohr radius, emerging out of QM dynamics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Pion exchange good;</a:t>
            </a:r>
          </a:p>
          <a:p>
            <a:pPr/>
            <a:r>
              <a:t>Biggest assumption is NDA, it’d be great if it is correct</a:t>
            </a:r>
          </a:p>
          <a:p>
            <a:pPr/>
            <a:r>
              <a:t>NDA is bottom line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Nontrivial that this can be done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952500" y="241212"/>
            <a:ext cx="11099800" cy="108609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952500" y="241212"/>
            <a:ext cx="11099800" cy="107295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952500" y="254000"/>
            <a:ext cx="11099800" cy="108609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  <a:lvl2pPr>
              <a:defRPr>
                <a:latin typeface="Hoefler Text"/>
                <a:ea typeface="Hoefler Text"/>
                <a:cs typeface="Hoefler Text"/>
                <a:sym typeface="Hoefler Text"/>
              </a:defRPr>
            </a:lvl2pPr>
            <a:lvl3pPr>
              <a:defRPr>
                <a:latin typeface="Hoefler Text"/>
                <a:ea typeface="Hoefler Text"/>
                <a:cs typeface="Hoefler Text"/>
                <a:sym typeface="Hoefler Text"/>
              </a:defRPr>
            </a:lvl3pPr>
            <a:lvl4pPr>
              <a:defRPr>
                <a:latin typeface="Hoefler Text"/>
                <a:ea typeface="Hoefler Text"/>
                <a:cs typeface="Hoefler Text"/>
                <a:sym typeface="Hoefler Text"/>
              </a:defRPr>
            </a:lvl4pPr>
            <a:lvl5pPr>
              <a:defRPr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1pPr>
            <a:lvl2pPr marL="6858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2pPr>
            <a:lvl3pPr marL="10287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3pPr>
            <a:lvl4pPr marL="13716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4pPr>
            <a:lvl5pPr marL="17145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107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Relationship Id="rId7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6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86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Relationship Id="rId9" Type="http://schemas.openxmlformats.org/officeDocument/2006/relationships/image" Target="../media/image72.png"/><Relationship Id="rId10" Type="http://schemas.openxmlformats.org/officeDocument/2006/relationships/image" Target="../media/image1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86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Relationship Id="rId9" Type="http://schemas.openxmlformats.org/officeDocument/2006/relationships/image" Target="../media/image72.png"/><Relationship Id="rId10" Type="http://schemas.openxmlformats.org/officeDocument/2006/relationships/image" Target="../media/image111.png"/><Relationship Id="rId11" Type="http://schemas.openxmlformats.org/officeDocument/2006/relationships/image" Target="../media/image7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69.png"/><Relationship Id="rId4" Type="http://schemas.openxmlformats.org/officeDocument/2006/relationships/image" Target="../media/image4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83.png"/><Relationship Id="rId6" Type="http://schemas.openxmlformats.org/officeDocument/2006/relationships/image" Target="../media/image115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75.png"/><Relationship Id="rId10" Type="http://schemas.openxmlformats.org/officeDocument/2006/relationships/image" Target="../media/image74.png"/><Relationship Id="rId11" Type="http://schemas.openxmlformats.org/officeDocument/2006/relationships/image" Target="../media/image8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69.png"/><Relationship Id="rId4" Type="http://schemas.openxmlformats.org/officeDocument/2006/relationships/image" Target="../media/image1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核物理中的有效场论"/>
          <p:cNvSpPr txBox="1"/>
          <p:nvPr>
            <p:ph type="ctrTitle"/>
          </p:nvPr>
        </p:nvSpPr>
        <p:spPr>
          <a:xfrm>
            <a:off x="1270000" y="2683606"/>
            <a:ext cx="10464800" cy="2460626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8000"/>
            </a:lvl1pPr>
          </a:lstStyle>
          <a:p>
            <a:pPr/>
            <a:r>
              <a:t>核物理中的有效场论</a:t>
            </a:r>
          </a:p>
        </p:txBody>
      </p:sp>
      <p:sp>
        <p:nvSpPr>
          <p:cNvPr id="154" name="龙炳蔚…"/>
          <p:cNvSpPr txBox="1"/>
          <p:nvPr>
            <p:ph type="subTitle" sz="quarter" idx="1"/>
          </p:nvPr>
        </p:nvSpPr>
        <p:spPr>
          <a:xfrm>
            <a:off x="1270000" y="5999602"/>
            <a:ext cx="10464800" cy="137309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1001"/>
                </a:solidFill>
              </a:defRPr>
            </a:pPr>
            <a:r>
              <a:t>龙炳蔚</a:t>
            </a:r>
          </a:p>
          <a:p>
            <a:pPr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四川大学</a:t>
            </a:r>
          </a:p>
        </p:txBody>
      </p:sp>
      <p:pic>
        <p:nvPicPr>
          <p:cNvPr id="155" name="四川大学logo.png" descr="四川大学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30" y="651793"/>
            <a:ext cx="2957540" cy="883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531669"/>
            <a:ext cx="11251577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eparation of scales"/>
          <p:cNvSpPr txBox="1"/>
          <p:nvPr/>
        </p:nvSpPr>
        <p:spPr>
          <a:xfrm>
            <a:off x="4102681" y="3533840"/>
            <a:ext cx="2653371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6">
                    <a:satOff val="-15808"/>
                    <a:lumOff val="-17557"/>
                  </a:schemeClr>
                </a:solidFill>
              </a:defRPr>
            </a:lvl1pPr>
          </a:lstStyle>
          <a:p>
            <a:pPr/>
            <a:r>
              <a:t>Separation of scales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hiral EFT"/>
          <p:cNvSpPr txBox="1"/>
          <p:nvPr/>
        </p:nvSpPr>
        <p:spPr>
          <a:xfrm>
            <a:off x="154477" y="660400"/>
            <a:ext cx="12687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Chiral EFT</a:t>
            </a:r>
          </a:p>
        </p:txBody>
      </p:sp>
      <p:sp>
        <p:nvSpPr>
          <p:cNvPr id="219" name="Low-energy approximation of QCD, expansion in Q/M_hi Q: small external momenta Mhi : EFT breakdown scale (~500 MeV?)"/>
          <p:cNvSpPr txBox="1"/>
          <p:nvPr/>
        </p:nvSpPr>
        <p:spPr>
          <a:xfrm>
            <a:off x="1238500" y="1930850"/>
            <a:ext cx="1071330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8727" indent="-438727">
              <a:lnSpc>
                <a:spcPct val="100000"/>
              </a:lnSpc>
              <a:spcBef>
                <a:spcPts val="5500"/>
              </a:spcBef>
              <a:buSzPct val="50000"/>
              <a:buBlip>
                <a:blip r:embed="rId2"/>
              </a:buBlip>
              <a:defRPr sz="3200"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Low-energy approximation of QCD, expansion in Q/M_hi</a:t>
            </a:r>
            <a:br/>
            <a:r>
              <a:t>Q: small external momenta</a:t>
            </a:r>
            <a:br/>
            <a:r>
              <a:t>M</a:t>
            </a:r>
            <a:r>
              <a:rPr baseline="-5999"/>
              <a:t>hi </a:t>
            </a:r>
            <a:r>
              <a:t>: EFT breakdown scale (~500 MeV?)</a:t>
            </a:r>
          </a:p>
        </p:txBody>
      </p:sp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1800" y="4658591"/>
            <a:ext cx="5892800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Q: generic external momenta,"/>
          <p:cNvSpPr txBox="1"/>
          <p:nvPr/>
        </p:nvSpPr>
        <p:spPr>
          <a:xfrm>
            <a:off x="8043391" y="4379191"/>
            <a:ext cx="39453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24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Q: generic external momenta,</a:t>
            </a:r>
          </a:p>
        </p:txBody>
      </p:sp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6900" y="5636491"/>
            <a:ext cx="3289300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66100" y="5115791"/>
            <a:ext cx="37084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ystematic approximation…"/>
          <p:cNvSpPr txBox="1"/>
          <p:nvPr/>
        </p:nvSpPr>
        <p:spPr>
          <a:xfrm>
            <a:off x="2229029" y="6715991"/>
            <a:ext cx="8546742" cy="12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3600"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Systematic approximation </a:t>
            </a:r>
          </a:p>
          <a:p>
            <a:pPr>
              <a:lnSpc>
                <a:spcPct val="100000"/>
              </a:lnSpc>
              <a:defRPr sz="3600"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→  able to estimate theoretical errors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rmal expansion of C: C0 is VLO, and C1 is NLO correction due to renormalization by D(p’2 + p2)"/>
          <p:cNvSpPr txBox="1"/>
          <p:nvPr/>
        </p:nvSpPr>
        <p:spPr>
          <a:xfrm>
            <a:off x="816879" y="2016857"/>
            <a:ext cx="11559309" cy="1033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1156" indent="-361156">
              <a:lnSpc>
                <a:spcPct val="150000"/>
              </a:lnSpc>
              <a:buSzPct val="50000"/>
              <a:buBlip>
                <a:blip r:embed="rId2"/>
              </a:buBlip>
              <a:defRPr sz="2600"/>
            </a:pPr>
            <a:r>
              <a:t>Formal expansion of </a:t>
            </a:r>
            <a:r>
              <a:rPr i="1"/>
              <a:t>C</a:t>
            </a:r>
            <a:r>
              <a:t>:</a:t>
            </a:r>
            <a:br/>
            <a:r>
              <a:rPr i="1"/>
              <a:t>C</a:t>
            </a:r>
            <a:r>
              <a:rPr baseline="-5999" i="1"/>
              <a:t>0</a:t>
            </a:r>
            <a:r>
              <a:t> is V</a:t>
            </a:r>
            <a:r>
              <a:rPr baseline="-5999"/>
              <a:t>LO</a:t>
            </a:r>
            <a:r>
              <a:t>, and </a:t>
            </a:r>
            <a:r>
              <a:rPr i="1"/>
              <a:t>C</a:t>
            </a:r>
            <a:r>
              <a:rPr baseline="-5999" i="1"/>
              <a:t>1</a:t>
            </a:r>
            <a:r>
              <a:t> is NLO correction due to renormalization by </a:t>
            </a:r>
            <a:r>
              <a:rPr i="1"/>
              <a:t>D(p’</a:t>
            </a:r>
            <a:r>
              <a:rPr baseline="31999" i="1"/>
              <a:t>2</a:t>
            </a:r>
            <a:r>
              <a:rPr i="1"/>
              <a:t> + p</a:t>
            </a:r>
            <a:r>
              <a:rPr baseline="31999" i="1"/>
              <a:t>2</a:t>
            </a:r>
            <a:r>
              <a:rPr i="1"/>
              <a:t>) 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9784" y="7008341"/>
            <a:ext cx="35179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olution"/>
          <p:cNvSpPr txBox="1"/>
          <p:nvPr/>
        </p:nvSpPr>
        <p:spPr>
          <a:xfrm>
            <a:off x="158750" y="570711"/>
            <a:ext cx="1268730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Solution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1425" y="3675970"/>
            <a:ext cx="26162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alculate NLO corr. by perturbation theory"/>
          <p:cNvSpPr txBox="1"/>
          <p:nvPr/>
        </p:nvSpPr>
        <p:spPr>
          <a:xfrm>
            <a:off x="816879" y="5988144"/>
            <a:ext cx="10390996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2"/>
              </a:buBlip>
              <a:defRPr sz="2600"/>
            </a:lvl1pPr>
          </a:lstStyle>
          <a:p>
            <a:pPr/>
            <a:r>
              <a:t>Calculate NLO corr. by perturbation theory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8461" y="6590226"/>
            <a:ext cx="36576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48894" y="7629722"/>
            <a:ext cx="6057901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Line"/>
          <p:cNvSpPr/>
          <p:nvPr/>
        </p:nvSpPr>
        <p:spPr>
          <a:xfrm flipH="1">
            <a:off x="7126647" y="7084479"/>
            <a:ext cx="2612566" cy="78981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25396" y="4270549"/>
            <a:ext cx="7327901" cy="97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G_4972F7DA681C-1.jpeg" descr="IMG_4972F7DA681C-1.jpeg"/>
          <p:cNvPicPr>
            <a:picLocks noChangeAspect="1"/>
          </p:cNvPicPr>
          <p:nvPr/>
        </p:nvPicPr>
        <p:blipFill>
          <a:blip r:embed="rId2">
            <a:extLst/>
          </a:blip>
          <a:srcRect l="2153" t="5846" r="25323" b="19618"/>
          <a:stretch>
            <a:fillRect/>
          </a:stretch>
        </p:blipFill>
        <p:spPr>
          <a:xfrm>
            <a:off x="2303087" y="4819255"/>
            <a:ext cx="4228514" cy="418669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wo large numbers cancel to give small NLO correction"/>
          <p:cNvSpPr txBox="1"/>
          <p:nvPr/>
        </p:nvSpPr>
        <p:spPr>
          <a:xfrm>
            <a:off x="1306902" y="1109445"/>
            <a:ext cx="10390996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3"/>
              </a:buBlip>
            </a:lvl1pPr>
          </a:lstStyle>
          <a:p>
            <a:pPr/>
            <a:r>
              <a:t>Two large numbers cancel to give small NLO correction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1998" y="2299050"/>
            <a:ext cx="4228704" cy="751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4971" y="6150310"/>
            <a:ext cx="36576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80047" y="3134681"/>
            <a:ext cx="4787901" cy="67964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-"/>
          <p:cNvSpPr txBox="1"/>
          <p:nvPr/>
        </p:nvSpPr>
        <p:spPr>
          <a:xfrm>
            <a:off x="5007421" y="3176330"/>
            <a:ext cx="2411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</a:t>
            </a:r>
          </a:p>
        </p:txBody>
      </p:sp>
      <p:sp>
        <p:nvSpPr>
          <p:cNvPr id="242" name="V at low p cancels V at high p"/>
          <p:cNvSpPr txBox="1"/>
          <p:nvPr/>
        </p:nvSpPr>
        <p:spPr>
          <a:xfrm>
            <a:off x="1306902" y="4177108"/>
            <a:ext cx="10390996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3"/>
              </a:buBlip>
            </a:lvl1pPr>
          </a:lstStyle>
          <a:p>
            <a:pPr/>
            <a:r>
              <a:t>V at low p cancels V at high p</a:t>
            </a:r>
          </a:p>
        </p:txBody>
      </p:sp>
      <p:sp>
        <p:nvSpPr>
          <p:cNvPr id="243" name="E(1) ="/>
          <p:cNvSpPr txBox="1"/>
          <p:nvPr/>
        </p:nvSpPr>
        <p:spPr>
          <a:xfrm>
            <a:off x="2151961" y="2416202"/>
            <a:ext cx="104856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E</a:t>
            </a:r>
            <a:r>
              <a:rPr baseline="31999"/>
              <a:t>(1)</a:t>
            </a:r>
            <a:r>
              <a:t> =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essons learned"/>
          <p:cNvSpPr txBox="1"/>
          <p:nvPr/>
        </p:nvSpPr>
        <p:spPr>
          <a:xfrm>
            <a:off x="158750" y="570711"/>
            <a:ext cx="1268730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Lessons learned</a:t>
            </a:r>
          </a:p>
        </p:txBody>
      </p:sp>
      <p:sp>
        <p:nvSpPr>
          <p:cNvPr id="246" name="Subleading corrections better be treated in perturbation theory"/>
          <p:cNvSpPr txBox="1"/>
          <p:nvPr/>
        </p:nvSpPr>
        <p:spPr>
          <a:xfrm>
            <a:off x="1306902" y="5950461"/>
            <a:ext cx="10390996" cy="1250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2"/>
              </a:buBlip>
              <a:defRPr sz="3200"/>
            </a:lvl1pPr>
          </a:lstStyle>
          <a:p>
            <a:pPr/>
            <a:r>
              <a:t>Subleading corrections better be treated in perturbation theory</a:t>
            </a:r>
          </a:p>
        </p:txBody>
      </p:sp>
      <p:sp>
        <p:nvSpPr>
          <p:cNvPr id="247" name="Observables independent of UV cutoff"/>
          <p:cNvSpPr txBox="1"/>
          <p:nvPr/>
        </p:nvSpPr>
        <p:spPr>
          <a:xfrm>
            <a:off x="1306902" y="4290152"/>
            <a:ext cx="1039099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2"/>
              </a:buBlip>
              <a:defRPr sz="3200"/>
            </a:lvl1pPr>
          </a:lstStyle>
          <a:p>
            <a:pPr/>
            <a:r>
              <a:t>Observables independent of UV cutoff</a:t>
            </a:r>
          </a:p>
        </p:txBody>
      </p:sp>
      <p:sp>
        <p:nvSpPr>
          <p:cNvPr id="248" name="EFTs need UV regularization"/>
          <p:cNvSpPr txBox="1"/>
          <p:nvPr/>
        </p:nvSpPr>
        <p:spPr>
          <a:xfrm>
            <a:off x="1306902" y="2566064"/>
            <a:ext cx="10390996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61156" indent="-361156">
              <a:lnSpc>
                <a:spcPct val="150000"/>
              </a:lnSpc>
              <a:buSzPct val="50000"/>
              <a:buBlip>
                <a:blip r:embed="rId2"/>
              </a:buBlip>
              <a:defRPr sz="3200"/>
            </a:lvl1pPr>
          </a:lstStyle>
          <a:p>
            <a:pPr/>
            <a:r>
              <a:t>EFTs need UV regularization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720" t="0" r="0" b="0"/>
          <a:stretch>
            <a:fillRect/>
          </a:stretch>
        </p:blipFill>
        <p:spPr>
          <a:xfrm>
            <a:off x="5683041" y="3951646"/>
            <a:ext cx="750064" cy="1156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8764" y="3951728"/>
            <a:ext cx="2036512" cy="115672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(   )"/>
          <p:cNvSpPr txBox="1"/>
          <p:nvPr/>
        </p:nvSpPr>
        <p:spPr>
          <a:xfrm>
            <a:off x="4189480" y="3852003"/>
            <a:ext cx="1552973" cy="121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/>
            </a:lvl1pPr>
          </a:lstStyle>
          <a:p>
            <a:pPr/>
            <a:r>
              <a:t>(   )</a:t>
            </a:r>
          </a:p>
        </p:txBody>
      </p:sp>
      <p:sp>
        <p:nvSpPr>
          <p:cNvPr id="253" name="SU(3)L"/>
          <p:cNvSpPr txBox="1"/>
          <p:nvPr/>
        </p:nvSpPr>
        <p:spPr>
          <a:xfrm>
            <a:off x="4525811" y="4285692"/>
            <a:ext cx="983457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/>
            </a:pPr>
            <a:r>
              <a:t>SU(3)</a:t>
            </a:r>
            <a:r>
              <a:rPr baseline="-5999" i="1"/>
              <a:t>L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6082" y="3990883"/>
            <a:ext cx="2036511" cy="109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9444" t="0" r="26051" b="0"/>
          <a:stretch>
            <a:fillRect/>
          </a:stretch>
        </p:blipFill>
        <p:spPr>
          <a:xfrm>
            <a:off x="10853114" y="3960650"/>
            <a:ext cx="702667" cy="109951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(   )"/>
          <p:cNvSpPr txBox="1"/>
          <p:nvPr/>
        </p:nvSpPr>
        <p:spPr>
          <a:xfrm>
            <a:off x="9281367" y="3852003"/>
            <a:ext cx="1552973" cy="121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/>
            </a:lvl1pPr>
          </a:lstStyle>
          <a:p>
            <a:pPr/>
            <a:r>
              <a:t>(   )</a:t>
            </a:r>
          </a:p>
        </p:txBody>
      </p:sp>
      <p:sp>
        <p:nvSpPr>
          <p:cNvPr id="257" name="SU(3)R"/>
          <p:cNvSpPr txBox="1"/>
          <p:nvPr/>
        </p:nvSpPr>
        <p:spPr>
          <a:xfrm>
            <a:off x="9523730" y="4285692"/>
            <a:ext cx="994867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400"/>
            </a:pPr>
            <a:r>
              <a:t>SU(3)</a:t>
            </a:r>
            <a:r>
              <a:rPr baseline="-5999" i="1"/>
              <a:t>R</a:t>
            </a:r>
          </a:p>
        </p:txBody>
      </p:sp>
      <p:sp>
        <p:nvSpPr>
          <p:cNvPr id="258" name="Includes all symmetries of QCD, especially (approximate) chiral symmetry and its spontaneous breaking"/>
          <p:cNvSpPr txBox="1"/>
          <p:nvPr/>
        </p:nvSpPr>
        <p:spPr>
          <a:xfrm>
            <a:off x="1143243" y="1843317"/>
            <a:ext cx="107183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spcBef>
                <a:spcPts val="5500"/>
              </a:spcBef>
              <a:buSzPct val="50000"/>
              <a:buBlip>
                <a:blip r:embed="rId5"/>
              </a:buBlip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Includes all symmetries of QCD, especially (approximate) chiral symmetry and its spontaneous breaking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59931" y="2843711"/>
            <a:ext cx="5836328" cy="90906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Lagrangian invariant when mf → 0, but broken by QCD ground state"/>
          <p:cNvSpPr txBox="1"/>
          <p:nvPr/>
        </p:nvSpPr>
        <p:spPr>
          <a:xfrm>
            <a:off x="1622206" y="5845331"/>
            <a:ext cx="9963816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600"/>
            </a:pPr>
            <a:r>
              <a:t>Lagrangian invariant when </a:t>
            </a:r>
            <a:r>
              <a:rPr i="1"/>
              <a:t>m</a:t>
            </a:r>
            <a:r>
              <a:rPr baseline="-5999" i="1"/>
              <a:t>f</a:t>
            </a:r>
            <a:r>
              <a:t> → 0, but broken by QCD ground state </a:t>
            </a:r>
          </a:p>
        </p:txBody>
      </p:sp>
      <p:sp>
        <p:nvSpPr>
          <p:cNvPr id="261" name="Chiral EFT"/>
          <p:cNvSpPr txBox="1"/>
          <p:nvPr/>
        </p:nvSpPr>
        <p:spPr>
          <a:xfrm>
            <a:off x="154477" y="660400"/>
            <a:ext cx="12687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Chiral EFT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53046" y="6741225"/>
            <a:ext cx="4610101" cy="173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→ chiral symmetry nonlinearly realized by hadronic Dofs"/>
          <p:cNvSpPr txBox="1"/>
          <p:nvPr/>
        </p:nvSpPr>
        <p:spPr>
          <a:xfrm>
            <a:off x="7011062" y="7099241"/>
            <a:ext cx="5227858" cy="1023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→ chiral symmetry nonlinearly realized by hadronic Dofs</a:t>
            </a:r>
          </a:p>
        </p:txBody>
      </p:sp>
      <p:sp>
        <p:nvSpPr>
          <p:cNvPr id="264" name="CCWZ; Weinberg; …"/>
          <p:cNvSpPr txBox="1"/>
          <p:nvPr/>
        </p:nvSpPr>
        <p:spPr>
          <a:xfrm>
            <a:off x="9446675" y="8166828"/>
            <a:ext cx="2566671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CCWZ; Weinberg; …</a:t>
            </a:r>
          </a:p>
        </p:txBody>
      </p:sp>
      <p:sp>
        <p:nvSpPr>
          <p:cNvPr id="265" name="Only two flavors used in our work"/>
          <p:cNvSpPr txBox="1"/>
          <p:nvPr/>
        </p:nvSpPr>
        <p:spPr>
          <a:xfrm>
            <a:off x="1143069" y="5307413"/>
            <a:ext cx="577962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buSzPct val="145000"/>
              <a:buChar char="•"/>
              <a:defRPr>
                <a:solidFill>
                  <a:schemeClr val="accent6">
                    <a:satOff val="-15808"/>
                    <a:lumOff val="-17557"/>
                  </a:schemeClr>
                </a:solidFill>
              </a:defRPr>
            </a:lvl1pPr>
          </a:lstStyle>
          <a:p>
            <a:pPr/>
            <a:r>
              <a:t>Only two flavors used in our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fs = nucleons + pions (Quark-gluon interactions encoded in low-energy constants"/>
          <p:cNvSpPr txBox="1"/>
          <p:nvPr/>
        </p:nvSpPr>
        <p:spPr>
          <a:xfrm>
            <a:off x="1131366" y="2220638"/>
            <a:ext cx="10742068" cy="102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38727" indent="-438727">
              <a:lnSpc>
                <a:spcPct val="100000"/>
              </a:lnSpc>
              <a:spcBef>
                <a:spcPts val="5500"/>
              </a:spcBef>
              <a:buSzPct val="50000"/>
              <a:buBlip>
                <a:blip r:embed="rId2"/>
              </a:buBlip>
              <a:defRPr sz="3200"/>
            </a:lvl1pPr>
          </a:lstStyle>
          <a:p>
            <a:pPr/>
            <a:r>
              <a:t>Dofs = nucleons + pions (Quark-gluon interactions encoded in low-energy constants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43277"/>
          <a:stretch>
            <a:fillRect/>
          </a:stretch>
        </p:blipFill>
        <p:spPr>
          <a:xfrm>
            <a:off x="3064370" y="4279279"/>
            <a:ext cx="4764068" cy="1729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94404" y="6647615"/>
            <a:ext cx="3797301" cy="87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Chiral nuclear EFT"/>
          <p:cNvSpPr txBox="1"/>
          <p:nvPr/>
        </p:nvSpPr>
        <p:spPr>
          <a:xfrm>
            <a:off x="154477" y="660400"/>
            <a:ext cx="12687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Chiral nuclear EFT</a:t>
            </a:r>
          </a:p>
        </p:txBody>
      </p:sp>
      <p:pic>
        <p:nvPicPr>
          <p:cNvPr id="271" name="Circle Circle" descr="Circle Circ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4177" y="4621910"/>
            <a:ext cx="783867" cy="783866"/>
          </a:xfrm>
          <a:prstGeom prst="rect">
            <a:avLst/>
          </a:prstGeom>
        </p:spPr>
      </p:pic>
      <p:sp>
        <p:nvSpPr>
          <p:cNvPr id="274" name="Connection Line"/>
          <p:cNvSpPr/>
          <p:nvPr/>
        </p:nvSpPr>
        <p:spPr>
          <a:xfrm>
            <a:off x="6136735" y="5231324"/>
            <a:ext cx="1190621" cy="1275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15" h="20690" fill="norm" stroke="1" extrusionOk="0">
                <a:moveTo>
                  <a:pt x="0" y="96"/>
                </a:moveTo>
                <a:cubicBezTo>
                  <a:pt x="15187" y="-910"/>
                  <a:pt x="21600" y="5955"/>
                  <a:pt x="19238" y="20690"/>
                </a:cubicBezTo>
              </a:path>
            </a:pathLst>
          </a:custGeom>
          <a:ln w="25400">
            <a:solidFill>
              <a:srgbClr val="8C633D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e most general Lagrangian has infinitely many parameters"/>
          <p:cNvSpPr txBox="1"/>
          <p:nvPr/>
        </p:nvSpPr>
        <p:spPr>
          <a:xfrm>
            <a:off x="1143243" y="2372935"/>
            <a:ext cx="1125444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38727" indent="-438727">
              <a:lnSpc>
                <a:spcPct val="100000"/>
              </a:lnSpc>
              <a:spcBef>
                <a:spcPts val="5500"/>
              </a:spcBef>
              <a:buSzPct val="50000"/>
              <a:buBlip>
                <a:blip r:embed="rId2"/>
              </a:buBlip>
              <a:defRPr sz="34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The most general Lagrangian has infinitely many parameters</a:t>
            </a:r>
          </a:p>
        </p:txBody>
      </p:sp>
      <p:sp>
        <p:nvSpPr>
          <p:cNvPr id="277" name="Chiral EFT"/>
          <p:cNvSpPr txBox="1"/>
          <p:nvPr/>
        </p:nvSpPr>
        <p:spPr>
          <a:xfrm>
            <a:off x="154477" y="660400"/>
            <a:ext cx="12687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Chiral EFT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5603" y="5235647"/>
            <a:ext cx="2692401" cy="62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Line"/>
          <p:cNvSpPr/>
          <p:nvPr/>
        </p:nvSpPr>
        <p:spPr>
          <a:xfrm>
            <a:off x="2711395" y="4735007"/>
            <a:ext cx="15008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3461803" y="4099655"/>
            <a:ext cx="1" cy="68426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Line"/>
          <p:cNvSpPr/>
          <p:nvPr/>
        </p:nvSpPr>
        <p:spPr>
          <a:xfrm>
            <a:off x="6917752" y="4736955"/>
            <a:ext cx="15008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7068401" y="4146077"/>
            <a:ext cx="586417" cy="586416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H="1">
            <a:off x="7595686" y="4146077"/>
            <a:ext cx="586416" cy="586416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160" y="5234989"/>
            <a:ext cx="2794001" cy="6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…"/>
          <p:cNvSpPr txBox="1"/>
          <p:nvPr/>
        </p:nvSpPr>
        <p:spPr>
          <a:xfrm>
            <a:off x="9917778" y="4093543"/>
            <a:ext cx="546101" cy="128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ort-range interactions: large numbers of 4N operators"/>
          <p:cNvSpPr txBox="1"/>
          <p:nvPr/>
        </p:nvSpPr>
        <p:spPr>
          <a:xfrm>
            <a:off x="1091110" y="849646"/>
            <a:ext cx="1071831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spcBef>
                <a:spcPts val="5500"/>
              </a:spcBef>
              <a:buSzPct val="50000"/>
              <a:buBlip>
                <a:blip r:embed="rId2"/>
              </a:buBlip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Short-range interactions: large numbers of 4N operators</a:t>
            </a:r>
          </a:p>
        </p:txBody>
      </p:sp>
      <p:sp>
        <p:nvSpPr>
          <p:cNvPr id="288" name="Line"/>
          <p:cNvSpPr/>
          <p:nvPr/>
        </p:nvSpPr>
        <p:spPr>
          <a:xfrm>
            <a:off x="1423934" y="2612510"/>
            <a:ext cx="1489547" cy="6623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ine"/>
          <p:cNvSpPr/>
          <p:nvPr/>
        </p:nvSpPr>
        <p:spPr>
          <a:xfrm flipH="1">
            <a:off x="1423934" y="2612510"/>
            <a:ext cx="1489547" cy="6623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8060" y="2368805"/>
            <a:ext cx="3134605" cy="32253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NN contact pot. in mom. spapce"/>
          <p:cNvSpPr txBox="1"/>
          <p:nvPr/>
        </p:nvSpPr>
        <p:spPr>
          <a:xfrm>
            <a:off x="1358041" y="5599796"/>
            <a:ext cx="2120549" cy="1549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NN contact pot. in mom. spapce</a:t>
            </a:r>
          </a:p>
        </p:txBody>
      </p:sp>
      <p:sp>
        <p:nvSpPr>
          <p:cNvPr id="292" name="s, s’ = 1S0, 3S1, 3P0, …"/>
          <p:cNvSpPr txBox="1"/>
          <p:nvPr/>
        </p:nvSpPr>
        <p:spPr>
          <a:xfrm>
            <a:off x="4267352" y="3840247"/>
            <a:ext cx="3390215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600">
                <a:latin typeface="+mj-lt"/>
                <a:ea typeface="+mj-ea"/>
                <a:cs typeface="+mj-cs"/>
                <a:sym typeface="Helvetica Neue"/>
              </a:defRPr>
            </a:pPr>
            <a:r>
              <a:t>s, s’ = </a:t>
            </a:r>
            <a:r>
              <a:rPr baseline="31999"/>
              <a:t>1</a:t>
            </a:r>
            <a:r>
              <a:t>S</a:t>
            </a:r>
            <a:r>
              <a:rPr baseline="-5999"/>
              <a:t>0</a:t>
            </a:r>
            <a:r>
              <a:t>, </a:t>
            </a:r>
            <a:r>
              <a:rPr baseline="31999"/>
              <a:t>3</a:t>
            </a:r>
            <a:r>
              <a:t>S</a:t>
            </a:r>
            <a:r>
              <a:rPr baseline="-5999"/>
              <a:t>1</a:t>
            </a:r>
            <a:r>
              <a:t>, </a:t>
            </a:r>
            <a:r>
              <a:rPr baseline="31999"/>
              <a:t>3</a:t>
            </a:r>
            <a:r>
              <a:t>P</a:t>
            </a:r>
            <a:r>
              <a:rPr baseline="-5999"/>
              <a:t>0</a:t>
            </a:r>
            <a:r>
              <a:t>, …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1778" y="2955302"/>
            <a:ext cx="3498354" cy="356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0435" y="2307921"/>
            <a:ext cx="4676107" cy="46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…"/>
          <p:cNvSpPr txBox="1"/>
          <p:nvPr/>
        </p:nvSpPr>
        <p:spPr>
          <a:xfrm>
            <a:off x="7208925" y="2884152"/>
            <a:ext cx="444501" cy="49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296" name="…"/>
          <p:cNvSpPr txBox="1"/>
          <p:nvPr/>
        </p:nvSpPr>
        <p:spPr>
          <a:xfrm>
            <a:off x="11704139" y="2280860"/>
            <a:ext cx="44450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…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02123" y="3027761"/>
            <a:ext cx="2120549" cy="684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87817" y="3842780"/>
            <a:ext cx="2063500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43766" y="4557300"/>
            <a:ext cx="2497115" cy="623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34132" y="4619985"/>
            <a:ext cx="932569" cy="469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61274" y="6612321"/>
            <a:ext cx="26924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53083" y="5786504"/>
            <a:ext cx="44196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Naive dim. analysis (NDA):"/>
          <p:cNvSpPr txBox="1"/>
          <p:nvPr/>
        </p:nvSpPr>
        <p:spPr>
          <a:xfrm>
            <a:off x="1511680" y="7602640"/>
            <a:ext cx="46007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Naive dim. analysis (NDA):  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684416" y="7383115"/>
            <a:ext cx="3149601" cy="97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ower counting: long-range phys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counting: long-range physics</a:t>
            </a:r>
          </a:p>
        </p:txBody>
      </p:sp>
      <p:sp>
        <p:nvSpPr>
          <p:cNvPr id="307" name="Focus on loop momenta ~ external momenta Q…"/>
          <p:cNvSpPr/>
          <p:nvPr>
            <p:ph type="body" idx="1"/>
          </p:nvPr>
        </p:nvSpPr>
        <p:spPr>
          <a:xfrm>
            <a:off x="1297760" y="4356966"/>
            <a:ext cx="10901546" cy="4735157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377825" indent="-377825" defTabSz="496570">
              <a:spcBef>
                <a:spcPts val="3500"/>
              </a:spcBef>
              <a:defRPr sz="2720"/>
            </a:pPr>
            <a:r>
              <a:t>Focus on loop momenta ~ external momenta Q</a:t>
            </a:r>
          </a:p>
          <a:p>
            <a:pPr marL="377825" indent="-377825" defTabSz="496570">
              <a:spcBef>
                <a:spcPts val="3500"/>
              </a:spcBef>
              <a:defRPr sz="2720"/>
            </a:pPr>
            <a:r>
              <a:t>Pion line or photon line ~ 1/Q</a:t>
            </a:r>
            <a:r>
              <a:rPr baseline="31999"/>
              <a:t>2 </a:t>
            </a:r>
            <a:r>
              <a:t>,</a:t>
            </a:r>
            <a:r>
              <a:rPr baseline="31999"/>
              <a:t> </a:t>
            </a:r>
            <a:r>
              <a:t>nucleon line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ir</a:t>
            </a:r>
            <a:r>
              <a:t>reducible diagrams ~ 1/Q</a:t>
            </a:r>
          </a:p>
          <a:p>
            <a:pPr marL="377825" indent="-377825" defTabSz="496570">
              <a:spcBef>
                <a:spcPts val="3500"/>
              </a:spcBef>
              <a:defRPr sz="2720"/>
            </a:pPr>
            <a:r>
              <a:t>Nucleon line in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reducible</a:t>
            </a:r>
            <a:r>
              <a:t> diagrams ~ m</a:t>
            </a:r>
            <a:r>
              <a:rPr baseline="-5999"/>
              <a:t>N</a:t>
            </a:r>
            <a:r>
              <a:t>/Q</a:t>
            </a:r>
            <a:r>
              <a:rPr baseline="31999"/>
              <a:t>2</a:t>
            </a:r>
            <a:r>
              <a:t>  </a:t>
            </a:r>
            <a:br/>
            <a:r>
              <a:t>⇒ Explain why we solve the Schrodinger eqn</a:t>
            </a:r>
            <a:br/>
            <a:r>
              <a:t>⇒ Explain</a:t>
            </a:r>
            <a:r>
              <a:rPr baseline="31999"/>
              <a:t> </a:t>
            </a:r>
            <a:r>
              <a:t>why nuclei bound</a:t>
            </a:r>
          </a:p>
          <a:p>
            <a:pPr marL="377825" indent="-377825" defTabSz="496570">
              <a:spcBef>
                <a:spcPts val="3500"/>
              </a:spcBef>
              <a:defRPr sz="2720"/>
            </a:pPr>
            <a:r>
              <a:t>Strength of OPE ~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sub>
                </m:sSub>
              </m:oMath>
            </a14:m>
            <a:r>
              <a:t> (numerical factor </a:t>
            </a:r>
            <a14:m>
              <m:oMath>
                <m:sSub>
                  <m:e>
                    <m: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 small </a:t>
            </a:r>
            <a:r>
              <a:rPr i="1"/>
              <a:t>l</a:t>
            </a:r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≫</m:t>
                </m:r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 large </a:t>
            </a:r>
            <a:r>
              <a:rPr i="1"/>
              <a:t>l</a:t>
            </a:r>
            <a:r>
              <a:t> by centrifugal  suppression)</a:t>
            </a:r>
            <a:endParaRPr sz="3200"/>
          </a:p>
        </p:txBody>
      </p:sp>
      <p:grpSp>
        <p:nvGrpSpPr>
          <p:cNvPr id="311" name="Group"/>
          <p:cNvGrpSpPr/>
          <p:nvPr/>
        </p:nvGrpSpPr>
        <p:grpSpPr>
          <a:xfrm rot="16200000">
            <a:off x="1981200" y="2474386"/>
            <a:ext cx="673101" cy="1601736"/>
            <a:chOff x="0" y="0"/>
            <a:chExt cx="673100" cy="1601734"/>
          </a:xfrm>
        </p:grpSpPr>
        <p:sp>
          <p:nvSpPr>
            <p:cNvPr id="308" name="Line"/>
            <p:cNvSpPr/>
            <p:nvPr/>
          </p:nvSpPr>
          <p:spPr>
            <a:xfrm flipH="1">
              <a:off x="-1" y="0"/>
              <a:ext cx="2" cy="1601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H="1">
              <a:off x="673099" y="0"/>
              <a:ext cx="2" cy="1601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 flipH="1" flipV="1">
              <a:off x="1745" y="800867"/>
              <a:ext cx="66040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6314" y="2858424"/>
            <a:ext cx="2997201" cy="8336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7" name="Group"/>
          <p:cNvGrpSpPr/>
          <p:nvPr/>
        </p:nvGrpSpPr>
        <p:grpSpPr>
          <a:xfrm rot="16200000">
            <a:off x="7012880" y="2474386"/>
            <a:ext cx="685801" cy="1601736"/>
            <a:chOff x="0" y="0"/>
            <a:chExt cx="685800" cy="1601734"/>
          </a:xfrm>
        </p:grpSpPr>
        <p:sp>
          <p:nvSpPr>
            <p:cNvPr id="313" name="Line"/>
            <p:cNvSpPr/>
            <p:nvPr/>
          </p:nvSpPr>
          <p:spPr>
            <a:xfrm flipV="1">
              <a:off x="-1" y="-1"/>
              <a:ext cx="2" cy="16017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 flipV="1">
              <a:off x="673099" y="-1"/>
              <a:ext cx="1" cy="16017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>
              <a:off x="1745" y="483367"/>
              <a:ext cx="6604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>
              <a:off x="25400" y="1179555"/>
              <a:ext cx="6604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318" name="sim_frac_1_f_pi^.pdf" descr="sim_frac_1_f_pi^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8346380" y="2830753"/>
            <a:ext cx="25400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quation"/>
          <p:cNvSpPr txBox="1"/>
          <p:nvPr/>
        </p:nvSpPr>
        <p:spPr>
          <a:xfrm>
            <a:off x="7178026" y="1866595"/>
            <a:ext cx="1207696" cy="3777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CB297B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200" i="1">
                      <a:solidFill>
                        <a:srgbClr val="CB297B"/>
                      </a:solidFill>
                      <a:latin typeface="Cambria Math" panose="02040503050406030204" pitchFamily="18" charset="0"/>
                    </a:rPr>
                    <m:t>∼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CB297B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sub>
                  </m:sSub>
                </m:oMath>
              </m:oMathPara>
            </a14:m>
            <a:endParaRPr sz="3200">
              <a:solidFill>
                <a:srgbClr val="CB297B"/>
              </a:solidFill>
            </a:endParaRPr>
          </a:p>
        </p:txBody>
      </p:sp>
      <p:sp>
        <p:nvSpPr>
          <p:cNvPr id="320" name="Typical size of external momenta:"/>
          <p:cNvSpPr txBox="1"/>
          <p:nvPr/>
        </p:nvSpPr>
        <p:spPr>
          <a:xfrm>
            <a:off x="1669886" y="1796860"/>
            <a:ext cx="529259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Typical size of external momenta:</a:t>
            </a:r>
          </a:p>
        </p:txBody>
      </p:sp>
      <p:sp>
        <p:nvSpPr>
          <p:cNvPr id="321" name="NN reducible"/>
          <p:cNvSpPr txBox="1"/>
          <p:nvPr/>
        </p:nvSpPr>
        <p:spPr>
          <a:xfrm>
            <a:off x="6585563" y="3921133"/>
            <a:ext cx="1764656" cy="43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NN reducible</a:t>
            </a:r>
          </a:p>
        </p:txBody>
      </p:sp>
      <p:pic>
        <p:nvPicPr>
          <p:cNvPr id="32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637264" y="3249853"/>
            <a:ext cx="1437032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 brief intro to nuclear chiral effective field theory"/>
          <p:cNvSpPr txBox="1"/>
          <p:nvPr>
            <p:ph type="ctrTitle"/>
          </p:nvPr>
        </p:nvSpPr>
        <p:spPr>
          <a:xfrm>
            <a:off x="1270000" y="2683606"/>
            <a:ext cx="10464800" cy="2460626"/>
          </a:xfrm>
          <a:prstGeom prst="rect">
            <a:avLst/>
          </a:prstGeom>
        </p:spPr>
        <p:txBody>
          <a:bodyPr/>
          <a:lstStyle>
            <a:lvl1pPr defTabSz="496570">
              <a:lnSpc>
                <a:spcPct val="130000"/>
              </a:lnSpc>
              <a:defRPr sz="6800"/>
            </a:lvl1pPr>
          </a:lstStyle>
          <a:p>
            <a:pPr/>
            <a:r>
              <a:t>A brief intro to nuclear chiral effective field theory </a:t>
            </a:r>
          </a:p>
        </p:txBody>
      </p:sp>
      <p:sp>
        <p:nvSpPr>
          <p:cNvPr id="158" name="Bingwei Long…"/>
          <p:cNvSpPr txBox="1"/>
          <p:nvPr>
            <p:ph type="subTitle" sz="quarter" idx="1"/>
          </p:nvPr>
        </p:nvSpPr>
        <p:spPr>
          <a:xfrm>
            <a:off x="1270000" y="5999602"/>
            <a:ext cx="10464800" cy="137309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61001"/>
                </a:solidFill>
              </a:defRPr>
            </a:pPr>
            <a:r>
              <a:t>Bingwei Long</a:t>
            </a:r>
          </a:p>
          <a:p>
            <a:pPr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Sichuan University</a:t>
            </a:r>
          </a:p>
        </p:txBody>
      </p:sp>
      <p:pic>
        <p:nvPicPr>
          <p:cNvPr id="159" name="四川大学logo.png" descr="四川大学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30" y="651793"/>
            <a:ext cx="2957540" cy="883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ower counting: short-range phys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counting: short-range physics</a:t>
            </a:r>
          </a:p>
        </p:txBody>
      </p:sp>
      <p:sp>
        <p:nvSpPr>
          <p:cNvPr id="328" name="Strength of OPE   may have impact on contacts through renormalization…"/>
          <p:cNvSpPr/>
          <p:nvPr>
            <p:ph type="body" idx="1"/>
          </p:nvPr>
        </p:nvSpPr>
        <p:spPr>
          <a:xfrm>
            <a:off x="1163227" y="3602878"/>
            <a:ext cx="10901547" cy="5039957"/>
          </a:xfrm>
          <a:prstGeom prst="rect">
            <a:avLst/>
          </a:prstGeom>
        </p:spPr>
        <p:txBody>
          <a:bodyPr anchor="ctr"/>
          <a:lstStyle/>
          <a:p>
            <a:pPr/>
            <a:r>
              <a:t>Strength of OPE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sub>
                </m:sSub>
              </m:oMath>
            </a14:m>
            <a:r>
              <a:t> may have impact on contacts through renormalization</a:t>
            </a:r>
          </a:p>
          <a:p>
            <a:pPr/>
            <a:r>
              <a:t>Coexistence of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makes NDA no longer reliable</a:t>
            </a:r>
          </a:p>
          <a:p>
            <a:pPr/>
            <a:r>
              <a:t>Operators gaining large anomalous dimension through nuclear dynamics → “irrelevant” operators become relevant</a:t>
            </a:r>
          </a:p>
        </p:txBody>
      </p:sp>
      <p:grpSp>
        <p:nvGrpSpPr>
          <p:cNvPr id="333" name="Group"/>
          <p:cNvGrpSpPr/>
          <p:nvPr/>
        </p:nvGrpSpPr>
        <p:grpSpPr>
          <a:xfrm rot="16200000">
            <a:off x="7786441" y="1622347"/>
            <a:ext cx="685801" cy="1601736"/>
            <a:chOff x="0" y="0"/>
            <a:chExt cx="685800" cy="1601734"/>
          </a:xfrm>
        </p:grpSpPr>
        <p:sp>
          <p:nvSpPr>
            <p:cNvPr id="329" name="Line"/>
            <p:cNvSpPr/>
            <p:nvPr/>
          </p:nvSpPr>
          <p:spPr>
            <a:xfrm flipV="1">
              <a:off x="-1" y="-1"/>
              <a:ext cx="2" cy="16017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0" name="Line"/>
            <p:cNvSpPr/>
            <p:nvPr/>
          </p:nvSpPr>
          <p:spPr>
            <a:xfrm flipV="1">
              <a:off x="673099" y="-1"/>
              <a:ext cx="1" cy="16017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1" name="Line"/>
            <p:cNvSpPr/>
            <p:nvPr/>
          </p:nvSpPr>
          <p:spPr>
            <a:xfrm>
              <a:off x="1745" y="483367"/>
              <a:ext cx="6604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2" name="Line"/>
            <p:cNvSpPr/>
            <p:nvPr/>
          </p:nvSpPr>
          <p:spPr>
            <a:xfrm>
              <a:off x="25400" y="1179555"/>
              <a:ext cx="6604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334" name="sim_frac_1_f_pi^.pdf" descr="sim_frac_1_f_pi^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9941" y="1978715"/>
            <a:ext cx="25400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 flipV="1">
            <a:off x="1896857" y="1989384"/>
            <a:ext cx="1474483" cy="8676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Line"/>
          <p:cNvSpPr/>
          <p:nvPr/>
        </p:nvSpPr>
        <p:spPr>
          <a:xfrm>
            <a:off x="1896857" y="1989384"/>
            <a:ext cx="1474483" cy="8676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Circle"/>
          <p:cNvSpPr/>
          <p:nvPr/>
        </p:nvSpPr>
        <p:spPr>
          <a:xfrm>
            <a:off x="2504224" y="2293340"/>
            <a:ext cx="259750" cy="2597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Line"/>
          <p:cNvSpPr/>
          <p:nvPr/>
        </p:nvSpPr>
        <p:spPr>
          <a:xfrm flipH="1" flipV="1">
            <a:off x="4269147" y="2423215"/>
            <a:ext cx="2167961" cy="1"/>
          </a:xfrm>
          <a:prstGeom prst="line">
            <a:avLst/>
          </a:prstGeom>
          <a:ln w="508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Renormalizing"/>
          <p:cNvSpPr txBox="1"/>
          <p:nvPr/>
        </p:nvSpPr>
        <p:spPr>
          <a:xfrm>
            <a:off x="4163860" y="1551718"/>
            <a:ext cx="237853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Renormalizing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Need to re-examine contact operato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to re-examine contact operators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428750"/>
            <a:ext cx="6019800" cy="68961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ectangle"/>
          <p:cNvSpPr/>
          <p:nvPr/>
        </p:nvSpPr>
        <p:spPr>
          <a:xfrm>
            <a:off x="5783957" y="2170013"/>
            <a:ext cx="892176" cy="61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24 contacts…"/>
          <p:cNvSpPr txBox="1"/>
          <p:nvPr/>
        </p:nvSpPr>
        <p:spPr>
          <a:xfrm>
            <a:off x="1257680" y="4548342"/>
            <a:ext cx="2770822" cy="1114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rPr sz="4000"/>
              <a:t>24</a:t>
            </a:r>
            <a:r>
              <a:t> contacts</a:t>
            </a:r>
          </a:p>
          <a:p>
            <a:pPr>
              <a:lnSpc>
                <a:spcPct val="100000"/>
              </a:lnSpc>
            </a:pPr>
            <a:r>
              <a:t>in NDA up to </a:t>
            </a:r>
            <a:r>
              <a:rPr i="1"/>
              <a:t>Q</a:t>
            </a:r>
            <a:r>
              <a:rPr baseline="31999"/>
              <a:t>4</a:t>
            </a:r>
            <a:r>
              <a:t> </a:t>
            </a:r>
          </a:p>
        </p:txBody>
      </p:sp>
      <p:sp>
        <p:nvSpPr>
          <p:cNvPr id="347" name="Line"/>
          <p:cNvSpPr/>
          <p:nvPr/>
        </p:nvSpPr>
        <p:spPr>
          <a:xfrm flipV="1">
            <a:off x="4303628" y="2978894"/>
            <a:ext cx="2536032" cy="1885207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Line"/>
          <p:cNvSpPr/>
          <p:nvPr/>
        </p:nvSpPr>
        <p:spPr>
          <a:xfrm flipV="1">
            <a:off x="4430628" y="4251622"/>
            <a:ext cx="2531966" cy="739479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Line"/>
          <p:cNvSpPr/>
          <p:nvPr/>
        </p:nvSpPr>
        <p:spPr>
          <a:xfrm>
            <a:off x="4402462" y="5308018"/>
            <a:ext cx="2590386" cy="1308448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Equation"/>
          <p:cNvSpPr txBox="1"/>
          <p:nvPr/>
        </p:nvSpPr>
        <p:spPr>
          <a:xfrm>
            <a:off x="5914111" y="3847609"/>
            <a:ext cx="631867" cy="9881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Sup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den>
                  </m:f>
                </m:oMath>
              </m:oMathPara>
            </a14:m>
            <a:endParaRPr sz="3200"/>
          </a:p>
        </p:txBody>
      </p:sp>
      <p:sp>
        <p:nvSpPr>
          <p:cNvPr id="351" name="Equation"/>
          <p:cNvSpPr txBox="1"/>
          <p:nvPr/>
        </p:nvSpPr>
        <p:spPr>
          <a:xfrm>
            <a:off x="5914111" y="6289131"/>
            <a:ext cx="627626" cy="9881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Sup>
                        <m:e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xmlns:a="http://schemas.openxmlformats.org/drawingml/2006/mai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den>
                  </m:f>
                </m:oMath>
              </m:oMathPara>
            </a14:m>
            <a:endParaRPr sz="3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ounting short-range operators"/>
          <p:cNvSpPr/>
          <p:nvPr>
            <p:ph type="title"/>
          </p:nvPr>
        </p:nvSpPr>
        <p:spPr>
          <a:xfrm>
            <a:off x="952500" y="548110"/>
            <a:ext cx="11099800" cy="1086099"/>
          </a:xfrm>
          <a:prstGeom prst="rect">
            <a:avLst/>
          </a:prstGeom>
        </p:spPr>
        <p:txBody>
          <a:bodyPr/>
          <a:lstStyle/>
          <a:p>
            <a:pPr/>
            <a:r>
              <a:t>Counting short-range operators</a:t>
            </a:r>
          </a:p>
        </p:txBody>
      </p:sp>
      <p:sp>
        <p:nvSpPr>
          <p:cNvPr id="356" name="At any given order in a power counting scheme, there must be enough operators to satisfy renormalization group invariance        ⇒ explicit checking UV cutoff independence    ⇒ model independence…"/>
          <p:cNvSpPr/>
          <p:nvPr>
            <p:ph type="body" idx="1"/>
          </p:nvPr>
        </p:nvSpPr>
        <p:spPr>
          <a:xfrm>
            <a:off x="952500" y="2184881"/>
            <a:ext cx="11099800" cy="6136991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3400"/>
            </a:pPr>
            <a:r>
              <a:t>At any given order in a power counting scheme, there must be enough operators to satisfy renormalization group invariance</a:t>
            </a:r>
            <a:br/>
            <a:r>
              <a:t>   </a:t>
            </a:r>
            <a:br/>
            <a:r>
              <a:t>   ⇒ explicit checking UV cutoff independence</a:t>
            </a:r>
            <a:br/>
            <a:r>
              <a:t>   ⇒ model independence</a:t>
            </a:r>
          </a:p>
          <a:p>
            <a:pPr marL="444499" indent="-444499">
              <a:defRPr sz="3400"/>
            </a:pPr>
            <a:r>
              <a:t>In terms of Wilson’s RG</a:t>
            </a:r>
            <a:br/>
            <a:r>
              <a:t>  </a:t>
            </a:r>
            <a:br/>
            <a:r>
              <a:t>  1. Assume O be irrelevant (statement of PC)</a:t>
            </a:r>
            <a:br/>
            <a:r>
              <a:t>  2. Run RGE</a:t>
            </a:r>
            <a:br/>
            <a:r>
              <a:t>  3. Will O stay irrelevant in EFT?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cutoff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cutoff?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2643" b="0"/>
          <a:stretch>
            <a:fillRect/>
          </a:stretch>
        </p:blipFill>
        <p:spPr>
          <a:xfrm rot="5400000">
            <a:off x="5689806" y="3056904"/>
            <a:ext cx="2888334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Potentials: two-nucleon irreducible diagrams"/>
          <p:cNvSpPr txBox="1"/>
          <p:nvPr/>
        </p:nvSpPr>
        <p:spPr>
          <a:xfrm>
            <a:off x="1897668" y="1580932"/>
            <a:ext cx="737655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buSzPct val="145000"/>
              <a:buChar char="•"/>
            </a:lvl1pPr>
          </a:lstStyle>
          <a:p>
            <a:pPr/>
            <a:r>
              <a:t>Potentials: two-nucleon irreducible diagrams</a:t>
            </a:r>
          </a:p>
        </p:txBody>
      </p:sp>
      <p:sp>
        <p:nvSpPr>
          <p:cNvPr id="361" name="…"/>
          <p:cNvSpPr txBox="1"/>
          <p:nvPr/>
        </p:nvSpPr>
        <p:spPr>
          <a:xfrm>
            <a:off x="8762189" y="3490447"/>
            <a:ext cx="495301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…</a:t>
            </a:r>
          </a:p>
        </p:txBody>
      </p:sp>
      <p:sp>
        <p:nvSpPr>
          <p:cNvPr id="362" name="…"/>
          <p:cNvSpPr txBox="1"/>
          <p:nvPr/>
        </p:nvSpPr>
        <p:spPr>
          <a:xfrm>
            <a:off x="4719091" y="3490447"/>
            <a:ext cx="495301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…</a:t>
            </a:r>
          </a:p>
        </p:txBody>
      </p:sp>
      <p:sp>
        <p:nvSpPr>
          <p:cNvPr id="363" name="Line"/>
          <p:cNvSpPr/>
          <p:nvPr/>
        </p:nvSpPr>
        <p:spPr>
          <a:xfrm>
            <a:off x="2096350" y="3551911"/>
            <a:ext cx="15339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Line"/>
          <p:cNvSpPr/>
          <p:nvPr/>
        </p:nvSpPr>
        <p:spPr>
          <a:xfrm>
            <a:off x="2096350" y="4145306"/>
            <a:ext cx="15339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Oval"/>
          <p:cNvSpPr/>
          <p:nvPr/>
        </p:nvSpPr>
        <p:spPr>
          <a:xfrm>
            <a:off x="2445138" y="3253754"/>
            <a:ext cx="836328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Equation"/>
          <p:cNvSpPr txBox="1"/>
          <p:nvPr/>
        </p:nvSpPr>
        <p:spPr>
          <a:xfrm>
            <a:off x="2746525" y="3720593"/>
            <a:ext cx="233554" cy="2560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m:oMathPara>
            </a14:m>
            <a:endParaRPr sz="3000"/>
          </a:p>
        </p:txBody>
      </p:sp>
      <p:sp>
        <p:nvSpPr>
          <p:cNvPr id="367" name="="/>
          <p:cNvSpPr txBox="1"/>
          <p:nvPr/>
        </p:nvSpPr>
        <p:spPr>
          <a:xfrm>
            <a:off x="4170357" y="3606763"/>
            <a:ext cx="3291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=</a:t>
            </a:r>
          </a:p>
        </p:txBody>
      </p:sp>
      <p:sp>
        <p:nvSpPr>
          <p:cNvPr id="368" name="Line"/>
          <p:cNvSpPr/>
          <p:nvPr/>
        </p:nvSpPr>
        <p:spPr>
          <a:xfrm>
            <a:off x="2207883" y="6837974"/>
            <a:ext cx="15339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9" name="Line"/>
          <p:cNvSpPr/>
          <p:nvPr/>
        </p:nvSpPr>
        <p:spPr>
          <a:xfrm>
            <a:off x="2207883" y="7431369"/>
            <a:ext cx="15339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Oval"/>
          <p:cNvSpPr/>
          <p:nvPr/>
        </p:nvSpPr>
        <p:spPr>
          <a:xfrm>
            <a:off x="2556671" y="6539817"/>
            <a:ext cx="836328" cy="1270001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Equation"/>
          <p:cNvSpPr txBox="1"/>
          <p:nvPr/>
        </p:nvSpPr>
        <p:spPr>
          <a:xfrm>
            <a:off x="2731058" y="6968556"/>
            <a:ext cx="517602" cy="3242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>
              <a:solidFill>
                <a:srgbClr val="FAE232"/>
              </a:solidFill>
            </a:endParaRPr>
          </a:p>
        </p:txBody>
      </p:sp>
      <p:sp>
        <p:nvSpPr>
          <p:cNvPr id="372" name="="/>
          <p:cNvSpPr txBox="1"/>
          <p:nvPr/>
        </p:nvSpPr>
        <p:spPr>
          <a:xfrm>
            <a:off x="4118792" y="6892825"/>
            <a:ext cx="32917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=</a:t>
            </a:r>
          </a:p>
        </p:txBody>
      </p:sp>
      <p:sp>
        <p:nvSpPr>
          <p:cNvPr id="373" name="Line"/>
          <p:cNvSpPr/>
          <p:nvPr/>
        </p:nvSpPr>
        <p:spPr>
          <a:xfrm>
            <a:off x="7543851" y="6847040"/>
            <a:ext cx="318212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4" name="Line"/>
          <p:cNvSpPr/>
          <p:nvPr/>
        </p:nvSpPr>
        <p:spPr>
          <a:xfrm>
            <a:off x="7543851" y="7440436"/>
            <a:ext cx="318212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Oval"/>
          <p:cNvSpPr/>
          <p:nvPr/>
        </p:nvSpPr>
        <p:spPr>
          <a:xfrm>
            <a:off x="9540864" y="6548884"/>
            <a:ext cx="836328" cy="1270001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Equation"/>
          <p:cNvSpPr txBox="1"/>
          <p:nvPr/>
        </p:nvSpPr>
        <p:spPr>
          <a:xfrm>
            <a:off x="9702551" y="6977622"/>
            <a:ext cx="517602" cy="3242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>
              <a:solidFill>
                <a:srgbClr val="FAE232"/>
              </a:solidFill>
            </a:endParaRPr>
          </a:p>
        </p:txBody>
      </p:sp>
      <p:sp>
        <p:nvSpPr>
          <p:cNvPr id="377" name="Line"/>
          <p:cNvSpPr/>
          <p:nvPr/>
        </p:nvSpPr>
        <p:spPr>
          <a:xfrm>
            <a:off x="4961203" y="6849665"/>
            <a:ext cx="15339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8" name="Line"/>
          <p:cNvSpPr/>
          <p:nvPr/>
        </p:nvSpPr>
        <p:spPr>
          <a:xfrm>
            <a:off x="4961203" y="7443061"/>
            <a:ext cx="15339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Oval"/>
          <p:cNvSpPr/>
          <p:nvPr/>
        </p:nvSpPr>
        <p:spPr>
          <a:xfrm>
            <a:off x="5309991" y="6551509"/>
            <a:ext cx="836327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Equation"/>
          <p:cNvSpPr txBox="1"/>
          <p:nvPr/>
        </p:nvSpPr>
        <p:spPr>
          <a:xfrm>
            <a:off x="5471678" y="7018347"/>
            <a:ext cx="532813" cy="3310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/>
          </a:p>
        </p:txBody>
      </p:sp>
      <p:sp>
        <p:nvSpPr>
          <p:cNvPr id="381" name="Oval"/>
          <p:cNvSpPr/>
          <p:nvPr/>
        </p:nvSpPr>
        <p:spPr>
          <a:xfrm>
            <a:off x="7841024" y="6528125"/>
            <a:ext cx="836328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2" name="Equation"/>
          <p:cNvSpPr txBox="1"/>
          <p:nvPr/>
        </p:nvSpPr>
        <p:spPr>
          <a:xfrm>
            <a:off x="8002711" y="6994963"/>
            <a:ext cx="532813" cy="3310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/>
          </a:p>
        </p:txBody>
      </p:sp>
      <p:sp>
        <p:nvSpPr>
          <p:cNvPr id="383" name="+"/>
          <p:cNvSpPr txBox="1"/>
          <p:nvPr/>
        </p:nvSpPr>
        <p:spPr>
          <a:xfrm>
            <a:off x="6839015" y="6884327"/>
            <a:ext cx="32917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+</a:t>
            </a:r>
          </a:p>
        </p:txBody>
      </p:sp>
      <p:sp>
        <p:nvSpPr>
          <p:cNvPr id="384" name="Lippmann-Schwinger eqn (equivalent to Schrodinger eqn)"/>
          <p:cNvSpPr txBox="1"/>
          <p:nvPr/>
        </p:nvSpPr>
        <p:spPr>
          <a:xfrm>
            <a:off x="1787859" y="5599070"/>
            <a:ext cx="942908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buSzPct val="145000"/>
              <a:buChar char="•"/>
            </a:lvl1pPr>
          </a:lstStyle>
          <a:p>
            <a:pPr/>
            <a:r>
              <a:t>Lippmann-Schwinger eqn (equivalent to Schrodinger eqn)</a:t>
            </a:r>
          </a:p>
        </p:txBody>
      </p:sp>
      <p:sp>
        <p:nvSpPr>
          <p:cNvPr id="385" name="Λ: UV cutoff"/>
          <p:cNvSpPr txBox="1"/>
          <p:nvPr/>
        </p:nvSpPr>
        <p:spPr>
          <a:xfrm>
            <a:off x="9076136" y="4677727"/>
            <a:ext cx="213315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Λ: UV cutoff</a:t>
            </a:r>
          </a:p>
        </p:txBody>
      </p:sp>
      <p:sp>
        <p:nvSpPr>
          <p:cNvPr id="386" name="Line"/>
          <p:cNvSpPr/>
          <p:nvPr/>
        </p:nvSpPr>
        <p:spPr>
          <a:xfrm flipH="1" flipV="1">
            <a:off x="8148100" y="3735258"/>
            <a:ext cx="979392" cy="979392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7" name="Line"/>
          <p:cNvSpPr/>
          <p:nvPr/>
        </p:nvSpPr>
        <p:spPr>
          <a:xfrm flipH="1">
            <a:off x="9053048" y="5260765"/>
            <a:ext cx="168608" cy="1858982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Nogga, Timmerman &amp; van Kolck (2005)"/>
          <p:cNvSpPr txBox="1"/>
          <p:nvPr/>
        </p:nvSpPr>
        <p:spPr>
          <a:xfrm>
            <a:off x="658459" y="1379673"/>
            <a:ext cx="4276651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2000"/>
            </a:lvl1pPr>
          </a:lstStyle>
          <a:p>
            <a:pPr/>
            <a:r>
              <a:t>Nogga, Timmerman &amp; van Kolck (2005)</a:t>
            </a:r>
          </a:p>
        </p:txBody>
      </p:sp>
      <p:grpSp>
        <p:nvGrpSpPr>
          <p:cNvPr id="392" name="Group"/>
          <p:cNvGrpSpPr/>
          <p:nvPr/>
        </p:nvGrpSpPr>
        <p:grpSpPr>
          <a:xfrm>
            <a:off x="891976" y="3338183"/>
            <a:ext cx="4276651" cy="3316560"/>
            <a:chOff x="0" y="0"/>
            <a:chExt cx="4276650" cy="3316559"/>
          </a:xfrm>
        </p:grpSpPr>
        <p:pic>
          <p:nvPicPr>
            <p:cNvPr id="390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56431" cy="2585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9815" y="2517461"/>
              <a:ext cx="3376836" cy="79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3" name="Solid: Tlab = 10 MeV, dashed: 50 MeV"/>
          <p:cNvSpPr txBox="1"/>
          <p:nvPr/>
        </p:nvSpPr>
        <p:spPr>
          <a:xfrm>
            <a:off x="1209326" y="6643458"/>
            <a:ext cx="43434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2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Solid: Tlab = 10 MeV, dashed: 50 MeV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4151" y="1844872"/>
            <a:ext cx="2559842" cy="880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7775" y="1844104"/>
            <a:ext cx="2533157" cy="882453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O(Q2)"/>
          <p:cNvSpPr txBox="1"/>
          <p:nvPr/>
        </p:nvSpPr>
        <p:spPr>
          <a:xfrm>
            <a:off x="7044373" y="3034202"/>
            <a:ext cx="104534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rPr i="1"/>
              <a:t>O</a:t>
            </a:r>
            <a:r>
              <a:t>(</a:t>
            </a:r>
            <a:r>
              <a:rPr i="1"/>
              <a:t>Q</a:t>
            </a:r>
            <a:r>
              <a:rPr baseline="31999" i="1"/>
              <a:t>2</a:t>
            </a:r>
            <a:r>
              <a:t>)</a:t>
            </a:r>
          </a:p>
        </p:txBody>
      </p:sp>
      <p:sp>
        <p:nvSpPr>
          <p:cNvPr id="397" name="O(1)"/>
          <p:cNvSpPr txBox="1"/>
          <p:nvPr/>
        </p:nvSpPr>
        <p:spPr>
          <a:xfrm>
            <a:off x="10211818" y="3034202"/>
            <a:ext cx="83369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rPr i="1"/>
              <a:t>O</a:t>
            </a:r>
            <a:r>
              <a:t>(1)</a:t>
            </a:r>
          </a:p>
        </p:txBody>
      </p:sp>
      <p:sp>
        <p:nvSpPr>
          <p:cNvPr id="398" name="WPC"/>
          <p:cNvSpPr txBox="1"/>
          <p:nvPr/>
        </p:nvSpPr>
        <p:spPr>
          <a:xfrm>
            <a:off x="7097083" y="3892643"/>
            <a:ext cx="939925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WPC</a:t>
            </a:r>
          </a:p>
        </p:txBody>
      </p:sp>
      <p:sp>
        <p:nvSpPr>
          <p:cNvPr id="399" name="RG inv. counting"/>
          <p:cNvSpPr txBox="1"/>
          <p:nvPr/>
        </p:nvSpPr>
        <p:spPr>
          <a:xfrm>
            <a:off x="9360591" y="3879855"/>
            <a:ext cx="2724746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RG inv. counting</a:t>
            </a:r>
          </a:p>
        </p:txBody>
      </p:sp>
      <p:sp>
        <p:nvSpPr>
          <p:cNvPr id="400" name="Contacts needed at LO in attractive triplet channels: 3P2 - 3F2, 3D2, 3D3 …"/>
          <p:cNvSpPr txBox="1"/>
          <p:nvPr/>
        </p:nvSpPr>
        <p:spPr>
          <a:xfrm>
            <a:off x="6007195" y="5690873"/>
            <a:ext cx="6725775" cy="94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buSzPct val="145000"/>
              <a:buChar char="•"/>
            </a:lvl1pPr>
          </a:lstStyle>
          <a:p>
            <a:pPr/>
            <a:r>
              <a:t>Contacts needed at LO in attractive triplet channels: 3P2 - 3F2, 3D2, 3D3 …</a:t>
            </a:r>
          </a:p>
        </p:txBody>
      </p:sp>
      <p:sp>
        <p:nvSpPr>
          <p:cNvPr id="401" name="Line"/>
          <p:cNvSpPr/>
          <p:nvPr/>
        </p:nvSpPr>
        <p:spPr>
          <a:xfrm flipH="1">
            <a:off x="8590205" y="4432017"/>
            <a:ext cx="1551850" cy="1233851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Renormalizing singular attra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Renormalizing singular attraction</a:t>
            </a:r>
          </a:p>
        </p:txBody>
      </p:sp>
      <p:sp>
        <p:nvSpPr>
          <p:cNvPr id="403" name="Phase shifts vs. Λ"/>
          <p:cNvSpPr txBox="1"/>
          <p:nvPr/>
        </p:nvSpPr>
        <p:spPr>
          <a:xfrm>
            <a:off x="2094208" y="2703740"/>
            <a:ext cx="282483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Phase shifts vs. 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normalizing singular attra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Renormalizing singular attraction</a:t>
            </a:r>
          </a:p>
        </p:txBody>
      </p:sp>
      <p:sp>
        <p:nvSpPr>
          <p:cNvPr id="406" name="Line"/>
          <p:cNvSpPr/>
          <p:nvPr/>
        </p:nvSpPr>
        <p:spPr>
          <a:xfrm>
            <a:off x="2207148" y="5043192"/>
            <a:ext cx="1008433" cy="1"/>
          </a:xfrm>
          <a:prstGeom prst="line">
            <a:avLst/>
          </a:prstGeom>
          <a:ln w="12700">
            <a:solidFill>
              <a:srgbClr val="FF6251">
                <a:alpha val="75000"/>
              </a:srgbClr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7" name="Line"/>
          <p:cNvSpPr/>
          <p:nvPr/>
        </p:nvSpPr>
        <p:spPr>
          <a:xfrm flipH="1">
            <a:off x="2245248" y="2588595"/>
            <a:ext cx="1" cy="2448648"/>
          </a:xfrm>
          <a:prstGeom prst="line">
            <a:avLst/>
          </a:prstGeom>
          <a:ln w="25400">
            <a:solidFill>
              <a:srgbClr val="786257">
                <a:alpha val="75000"/>
              </a:srgbClr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8" name="Line"/>
          <p:cNvSpPr/>
          <p:nvPr/>
        </p:nvSpPr>
        <p:spPr>
          <a:xfrm flipH="1" flipV="1">
            <a:off x="2029348" y="3055815"/>
            <a:ext cx="3349080" cy="3"/>
          </a:xfrm>
          <a:prstGeom prst="line">
            <a:avLst/>
          </a:prstGeom>
          <a:ln w="25400">
            <a:solidFill>
              <a:srgbClr val="786257">
                <a:alpha val="75000"/>
              </a:srgbClr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9" name="V"/>
          <p:cNvSpPr txBox="1"/>
          <p:nvPr/>
        </p:nvSpPr>
        <p:spPr>
          <a:xfrm>
            <a:off x="1677603" y="2144095"/>
            <a:ext cx="4663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3600">
                <a:solidFill>
                  <a:srgbClr val="57564B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10" name="r"/>
          <p:cNvSpPr txBox="1"/>
          <p:nvPr/>
        </p:nvSpPr>
        <p:spPr>
          <a:xfrm>
            <a:off x="5318443" y="2283795"/>
            <a:ext cx="288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i="1" sz="3600">
                <a:solidFill>
                  <a:srgbClr val="57564B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11" name="Λ-1"/>
          <p:cNvSpPr txBox="1"/>
          <p:nvPr/>
        </p:nvSpPr>
        <p:spPr>
          <a:xfrm>
            <a:off x="2410291" y="5207723"/>
            <a:ext cx="6021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t>Λ</a:t>
            </a:r>
            <a:r>
              <a:rPr baseline="31999"/>
              <a:t>-1</a:t>
            </a:r>
          </a:p>
        </p:txBody>
      </p:sp>
      <p:sp>
        <p:nvSpPr>
          <p:cNvPr id="412" name="Equation"/>
          <p:cNvSpPr txBox="1"/>
          <p:nvPr/>
        </p:nvSpPr>
        <p:spPr>
          <a:xfrm>
            <a:off x="3997865" y="3956150"/>
            <a:ext cx="1551792" cy="8122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den>
                  </m:f>
                </m:oMath>
              </m:oMathPara>
            </a14:m>
            <a:endParaRPr sz="3000"/>
          </a:p>
        </p:txBody>
      </p:sp>
      <p:sp>
        <p:nvSpPr>
          <p:cNvPr id="413" name="Line"/>
          <p:cNvSpPr/>
          <p:nvPr/>
        </p:nvSpPr>
        <p:spPr>
          <a:xfrm>
            <a:off x="2293213" y="3192838"/>
            <a:ext cx="2381340" cy="1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4" name="Line"/>
          <p:cNvSpPr/>
          <p:nvPr/>
        </p:nvSpPr>
        <p:spPr>
          <a:xfrm>
            <a:off x="2293213" y="3536463"/>
            <a:ext cx="1601037" cy="1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0" name="Connection Line"/>
          <p:cNvSpPr/>
          <p:nvPr/>
        </p:nvSpPr>
        <p:spPr>
          <a:xfrm>
            <a:off x="3203214" y="3106539"/>
            <a:ext cx="1982700" cy="170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327" y="7776"/>
                  <a:pt x="10527" y="576"/>
                  <a:pt x="21600" y="0"/>
                </a:cubicBezTo>
              </a:path>
            </a:pathLst>
          </a:cu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16" name="Line"/>
          <p:cNvSpPr/>
          <p:nvPr/>
        </p:nvSpPr>
        <p:spPr>
          <a:xfrm flipV="1">
            <a:off x="2217918" y="4804080"/>
            <a:ext cx="986893" cy="1"/>
          </a:xfrm>
          <a:prstGeom prst="line">
            <a:avLst/>
          </a:pr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7" name="Unphysical bound states"/>
          <p:cNvSpPr txBox="1"/>
          <p:nvPr/>
        </p:nvSpPr>
        <p:spPr>
          <a:xfrm>
            <a:off x="144023" y="3096659"/>
            <a:ext cx="1691045" cy="67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2000"/>
            </a:lvl1pPr>
          </a:lstStyle>
          <a:p>
            <a:pPr/>
            <a:r>
              <a:t>Unphysical bound states</a:t>
            </a:r>
          </a:p>
        </p:txBody>
      </p:sp>
      <p:sp>
        <p:nvSpPr>
          <p:cNvPr id="418" name="Line"/>
          <p:cNvSpPr/>
          <p:nvPr/>
        </p:nvSpPr>
        <p:spPr>
          <a:xfrm flipV="1">
            <a:off x="1946933" y="3285936"/>
            <a:ext cx="727700" cy="290688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9" name="Line"/>
          <p:cNvSpPr/>
          <p:nvPr/>
        </p:nvSpPr>
        <p:spPr>
          <a:xfrm flipV="1">
            <a:off x="1944652" y="3549695"/>
            <a:ext cx="601193" cy="1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0" name="Line"/>
          <p:cNvSpPr/>
          <p:nvPr/>
        </p:nvSpPr>
        <p:spPr>
          <a:xfrm>
            <a:off x="8379940" y="5075202"/>
            <a:ext cx="1008433" cy="1"/>
          </a:xfrm>
          <a:prstGeom prst="line">
            <a:avLst/>
          </a:prstGeom>
          <a:ln w="12700">
            <a:solidFill>
              <a:srgbClr val="FF6251">
                <a:alpha val="75000"/>
              </a:srgbClr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1" name="Line"/>
          <p:cNvSpPr/>
          <p:nvPr/>
        </p:nvSpPr>
        <p:spPr>
          <a:xfrm>
            <a:off x="8418040" y="2620606"/>
            <a:ext cx="1" cy="2448647"/>
          </a:xfrm>
          <a:prstGeom prst="line">
            <a:avLst/>
          </a:prstGeom>
          <a:ln w="25400">
            <a:solidFill>
              <a:srgbClr val="786257">
                <a:alpha val="75000"/>
              </a:srgbClr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 flipV="1">
            <a:off x="8202140" y="3087825"/>
            <a:ext cx="3349080" cy="3"/>
          </a:xfrm>
          <a:prstGeom prst="line">
            <a:avLst/>
          </a:prstGeom>
          <a:ln w="25400">
            <a:solidFill>
              <a:srgbClr val="786257">
                <a:alpha val="75000"/>
              </a:srgbClr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3" name="V"/>
          <p:cNvSpPr txBox="1"/>
          <p:nvPr/>
        </p:nvSpPr>
        <p:spPr>
          <a:xfrm>
            <a:off x="7850396" y="2176106"/>
            <a:ext cx="4663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3600">
                <a:solidFill>
                  <a:srgbClr val="57564B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24" name="r"/>
          <p:cNvSpPr txBox="1"/>
          <p:nvPr/>
        </p:nvSpPr>
        <p:spPr>
          <a:xfrm>
            <a:off x="11491235" y="2315805"/>
            <a:ext cx="288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i="1" sz="3600">
                <a:solidFill>
                  <a:srgbClr val="57564B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25" name="Λ-1"/>
          <p:cNvSpPr txBox="1"/>
          <p:nvPr/>
        </p:nvSpPr>
        <p:spPr>
          <a:xfrm>
            <a:off x="8583082" y="5239733"/>
            <a:ext cx="60214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t>Λ</a:t>
            </a:r>
            <a:r>
              <a:rPr baseline="31999"/>
              <a:t>-1</a:t>
            </a:r>
          </a:p>
        </p:txBody>
      </p:sp>
      <p:sp>
        <p:nvSpPr>
          <p:cNvPr id="426" name="Equation"/>
          <p:cNvSpPr txBox="1"/>
          <p:nvPr/>
        </p:nvSpPr>
        <p:spPr>
          <a:xfrm>
            <a:off x="10170657" y="3988160"/>
            <a:ext cx="1551792" cy="8122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den>
                  </m:f>
                </m:oMath>
              </m:oMathPara>
            </a14:m>
            <a:endParaRPr sz="3000"/>
          </a:p>
        </p:txBody>
      </p:sp>
      <p:sp>
        <p:nvSpPr>
          <p:cNvPr id="441" name="Connection Line"/>
          <p:cNvSpPr/>
          <p:nvPr/>
        </p:nvSpPr>
        <p:spPr>
          <a:xfrm>
            <a:off x="9376006" y="3138549"/>
            <a:ext cx="1982700" cy="170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327" y="7776"/>
                  <a:pt x="10527" y="576"/>
                  <a:pt x="21600" y="0"/>
                </a:cubicBezTo>
              </a:path>
            </a:pathLst>
          </a:cu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>
            <a:off x="8390710" y="2804112"/>
            <a:ext cx="986893" cy="6995"/>
          </a:xfrm>
          <a:prstGeom prst="line">
            <a:avLst/>
          </a:pr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9" name="Line"/>
          <p:cNvSpPr/>
          <p:nvPr/>
        </p:nvSpPr>
        <p:spPr>
          <a:xfrm>
            <a:off x="9375730" y="2799470"/>
            <a:ext cx="1" cy="2049321"/>
          </a:xfrm>
          <a:prstGeom prst="line">
            <a:avLst/>
          </a:pr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0" name="Vs"/>
          <p:cNvSpPr txBox="1"/>
          <p:nvPr/>
        </p:nvSpPr>
        <p:spPr>
          <a:xfrm>
            <a:off x="8765336" y="2315222"/>
            <a:ext cx="44587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i="1"/>
            </a:pPr>
            <a:r>
              <a:t>V</a:t>
            </a:r>
            <a:r>
              <a:rPr baseline="-5999"/>
              <a:t>s</a:t>
            </a:r>
          </a:p>
        </p:txBody>
      </p:sp>
      <p:sp>
        <p:nvSpPr>
          <p:cNvPr id="431" name="⟹"/>
          <p:cNvSpPr txBox="1"/>
          <p:nvPr/>
        </p:nvSpPr>
        <p:spPr>
          <a:xfrm>
            <a:off x="6408316" y="3740480"/>
            <a:ext cx="83393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⟹</a:t>
            </a:r>
          </a:p>
        </p:txBody>
      </p:sp>
      <p:sp>
        <p:nvSpPr>
          <p:cNvPr id="432" name="Beane et al (’01)…"/>
          <p:cNvSpPr txBox="1"/>
          <p:nvPr/>
        </p:nvSpPr>
        <p:spPr>
          <a:xfrm>
            <a:off x="8213058" y="1110408"/>
            <a:ext cx="4602833" cy="89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1800"/>
            </a:pPr>
            <a:r>
              <a:t>Beane et al (’01)</a:t>
            </a:r>
          </a:p>
          <a:p>
            <a:pPr>
              <a:lnSpc>
                <a:spcPct val="100000"/>
              </a:lnSpc>
              <a:defRPr sz="1800"/>
            </a:pPr>
            <a:r>
              <a:t>Pavon Valderrama &amp; Ruiz Arriola (’05 ~ ’07)</a:t>
            </a:r>
          </a:p>
          <a:p>
            <a:pPr>
              <a:lnSpc>
                <a:spcPct val="100000"/>
              </a:lnSpc>
              <a:defRPr sz="1800"/>
            </a:pPr>
            <a:r>
              <a:t>Nogga et al (’05)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2542"/>
          <a:stretch>
            <a:fillRect/>
          </a:stretch>
        </p:blipFill>
        <p:spPr>
          <a:xfrm>
            <a:off x="1369586" y="6058997"/>
            <a:ext cx="3891732" cy="3091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9356" y="5883379"/>
            <a:ext cx="36449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39979" y="8283723"/>
            <a:ext cx="30734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Nogga et al (’05)"/>
          <p:cNvSpPr txBox="1"/>
          <p:nvPr/>
        </p:nvSpPr>
        <p:spPr>
          <a:xfrm>
            <a:off x="11045574" y="8732105"/>
            <a:ext cx="1682131" cy="358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Nogga et al (’05)</a:t>
            </a:r>
          </a:p>
        </p:txBody>
      </p:sp>
      <p:sp>
        <p:nvSpPr>
          <p:cNvPr id="437" name="LO"/>
          <p:cNvSpPr txBox="1"/>
          <p:nvPr/>
        </p:nvSpPr>
        <p:spPr>
          <a:xfrm>
            <a:off x="10915425" y="6837621"/>
            <a:ext cx="6221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LO</a:t>
            </a:r>
          </a:p>
        </p:txBody>
      </p:sp>
      <p:sp>
        <p:nvSpPr>
          <p:cNvPr id="438" name="PWA"/>
          <p:cNvSpPr txBox="1"/>
          <p:nvPr/>
        </p:nvSpPr>
        <p:spPr>
          <a:xfrm>
            <a:off x="9783150" y="7362337"/>
            <a:ext cx="91871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PWA</a:t>
            </a:r>
          </a:p>
        </p:txBody>
      </p:sp>
      <p:sp>
        <p:nvSpPr>
          <p:cNvPr id="439" name="Modify PC"/>
          <p:cNvSpPr txBox="1"/>
          <p:nvPr/>
        </p:nvSpPr>
        <p:spPr>
          <a:xfrm>
            <a:off x="5915998" y="3373797"/>
            <a:ext cx="181856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Modify PC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Modified power counting for chiral nuclear fo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3950"/>
            </a:lvl1pPr>
          </a:lstStyle>
          <a:p>
            <a:pPr/>
            <a:r>
              <a:t>Modified power counting for chiral nuclear forces</a:t>
            </a:r>
          </a:p>
        </p:txBody>
      </p:sp>
      <p:sp>
        <p:nvSpPr>
          <p:cNvPr id="446" name="LO : (C + OPE) for 1S0, 3S1, 3P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 : (C + OPE) for 1S0, 3S1,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3P0</a:t>
            </a:r>
            <a:r>
              <a:t>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NLO :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Q</a:t>
            </a:r>
            <a:r>
              <a:rPr baseline="31999">
                <a:solidFill>
                  <a:schemeClr val="accent5">
                    <a:lumOff val="-29866"/>
                  </a:schemeClr>
                </a:solidFill>
              </a:rPr>
              <a:t>2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C.T.</a:t>
            </a:r>
            <a:r>
              <a:rPr baseline="31999">
                <a:solidFill>
                  <a:schemeClr val="accent5">
                    <a:lumOff val="-29866"/>
                  </a:schemeClr>
                </a:solidFill>
              </a:rPr>
              <a:t>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for 1S0;</a:t>
            </a:r>
            <a:r>
              <a:t>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OPE for 1P1, 3P1, 3P2…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N2LO: (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Q</a:t>
            </a:r>
            <a:r>
              <a:rPr baseline="31999">
                <a:solidFill>
                  <a:schemeClr val="accent5">
                    <a:lumOff val="-29866"/>
                  </a:schemeClr>
                </a:solidFill>
              </a:rPr>
              <a:t>4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 C.T.</a:t>
            </a:r>
            <a:r>
              <a:t> + TPE) for 1S0; (Q</a:t>
            </a:r>
            <a:r>
              <a:rPr baseline="31999"/>
              <a:t>2</a:t>
            </a:r>
            <a:r>
              <a:t> C.T. + TPE) for 3S1-3D1 and 3P0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N3LO: ….</a:t>
            </a:r>
            <a:br/>
            <a:r>
              <a:t>           </a:t>
            </a:r>
          </a:p>
        </p:txBody>
      </p:sp>
      <p:sp>
        <p:nvSpPr>
          <p:cNvPr id="447" name="Nogga et al. ’05…"/>
          <p:cNvSpPr txBox="1"/>
          <p:nvPr/>
        </p:nvSpPr>
        <p:spPr>
          <a:xfrm>
            <a:off x="9887575" y="1397501"/>
            <a:ext cx="2374504" cy="113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Nogga et al. ’05</a:t>
            </a:r>
          </a:p>
          <a:p>
            <a:pPr>
              <a:defRPr sz="2000"/>
            </a:pPr>
            <a:r>
              <a:t>BwL &amp; Yang ’11, ’12 </a:t>
            </a:r>
          </a:p>
          <a:p>
            <a:pPr>
              <a:defRPr sz="2000"/>
            </a:pPr>
            <a:r>
              <a:t>Wu &amp; BwL ’19 </a:t>
            </a:r>
          </a:p>
        </p:txBody>
      </p:sp>
      <p:sp>
        <p:nvSpPr>
          <p:cNvPr id="448" name="(perturbative OPE for most waves)"/>
          <p:cNvSpPr txBox="1"/>
          <p:nvPr/>
        </p:nvSpPr>
        <p:spPr>
          <a:xfrm>
            <a:off x="9394289" y="3465489"/>
            <a:ext cx="3129289" cy="107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(perturbative OPE for most waves)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Rad-3H-NLO.pdf" descr="Rad-3H-NL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706" y="5243391"/>
            <a:ext cx="5397501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En-3H-NLO.pdf" descr="En-3H-NL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706" y="1484235"/>
            <a:ext cx="5397501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Triton BE and charge radius"/>
          <p:cNvSpPr txBox="1"/>
          <p:nvPr>
            <p:ph type="title"/>
          </p:nvPr>
        </p:nvSpPr>
        <p:spPr>
          <a:xfrm>
            <a:off x="952500" y="254000"/>
            <a:ext cx="11099800" cy="1086099"/>
          </a:xfrm>
          <a:prstGeom prst="rect">
            <a:avLst/>
          </a:prstGeom>
        </p:spPr>
        <p:txBody>
          <a:bodyPr/>
          <a:lstStyle/>
          <a:p>
            <a:pPr/>
            <a:r>
              <a:t>Triton BE and charge radius</a:t>
            </a:r>
          </a:p>
        </p:txBody>
      </p:sp>
      <p:sp>
        <p:nvSpPr>
          <p:cNvPr id="453" name="Preliminary"/>
          <p:cNvSpPr txBox="1"/>
          <p:nvPr/>
        </p:nvSpPr>
        <p:spPr>
          <a:xfrm>
            <a:off x="10392071" y="538441"/>
            <a:ext cx="191307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Preliminary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nd elastic scat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nd elastic scattering</a:t>
            </a:r>
          </a:p>
        </p:txBody>
      </p:sp>
      <p:sp>
        <p:nvSpPr>
          <p:cNvPr id="456" name="Preliminary"/>
          <p:cNvSpPr txBox="1"/>
          <p:nvPr/>
        </p:nvSpPr>
        <p:spPr>
          <a:xfrm>
            <a:off x="9943630" y="531868"/>
            <a:ext cx="191307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Preliminary</a:t>
            </a:r>
          </a:p>
        </p:txBody>
      </p:sp>
      <p:graphicFrame>
        <p:nvGraphicFramePr>
          <p:cNvPr id="457" name="Table"/>
          <p:cNvGraphicFramePr/>
          <p:nvPr/>
        </p:nvGraphicFramePr>
        <p:xfrm>
          <a:off x="2890169" y="2910139"/>
          <a:ext cx="7417458" cy="33170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54364"/>
                <a:gridCol w="1134843"/>
                <a:gridCol w="2573884"/>
                <a:gridCol w="1854364"/>
              </a:tblGrid>
              <a:tr h="66340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Tlab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 MeV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 MeV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 MeV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6340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-20.2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-28.3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-37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6340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NLO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-22.2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-33.1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-40.4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63404">
                <a:tc>
                  <a:txBody>
                    <a:bodyPr/>
                    <a:lstStyle/>
                    <a:p>
                      <a:pPr defTabSz="914400">
                        <a:defRPr sz="2400">
                          <a:sym typeface="Helvetica Neue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ym typeface="Helvetica Neue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ym typeface="Helvetica Neue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>
                          <a:sym typeface="Helvetica Neue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6340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AV14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-17.8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-34.9</a:t>
                      </a:r>
                    </a:p>
                  </a:txBody>
                  <a:tcPr marL="63500" marR="63500" marT="0" marB="0" anchor="ctr" anchorCtr="0" horzOverflow="overflow"/>
                </a:tc>
              </a:tr>
            </a:tbl>
          </a:graphicData>
        </a:graphic>
      </p:graphicFrame>
      <p:sp>
        <p:nvSpPr>
          <p:cNvPr id="458" name="Phase shift in degrees (jπ = 1/2+ ,  S wave)"/>
          <p:cNvSpPr txBox="1"/>
          <p:nvPr/>
        </p:nvSpPr>
        <p:spPr>
          <a:xfrm>
            <a:off x="1836563" y="1994810"/>
            <a:ext cx="647316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Phase shift in degrees (j</a:t>
            </a:r>
            <a:r>
              <a:rPr baseline="31999"/>
              <a:t>π</a:t>
            </a:r>
            <a:r>
              <a:t> = 1/2</a:t>
            </a:r>
            <a:r>
              <a:rPr baseline="31999"/>
              <a:t>+</a:t>
            </a:r>
            <a:r>
              <a:t> ,</a:t>
            </a:r>
            <a:r>
              <a:rPr baseline="31999"/>
              <a:t>  </a:t>
            </a:r>
            <a:r>
              <a:t>S wave)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8782" b="0"/>
          <a:stretch>
            <a:fillRect/>
          </a:stretch>
        </p:blipFill>
        <p:spPr>
          <a:xfrm>
            <a:off x="898776" y="3092169"/>
            <a:ext cx="3622053" cy="1771875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N"/>
          <p:cNvSpPr txBox="1"/>
          <p:nvPr/>
        </p:nvSpPr>
        <p:spPr>
          <a:xfrm>
            <a:off x="1645297" y="2743823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62" name="Line"/>
          <p:cNvSpPr/>
          <p:nvPr/>
        </p:nvSpPr>
        <p:spPr>
          <a:xfrm>
            <a:off x="3109377" y="4627210"/>
            <a:ext cx="1183454" cy="153630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6387" y="2830981"/>
            <a:ext cx="3556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1-body"/>
          <p:cNvSpPr txBox="1"/>
          <p:nvPr/>
        </p:nvSpPr>
        <p:spPr>
          <a:xfrm>
            <a:off x="8221439" y="4473622"/>
            <a:ext cx="11936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1-body</a:t>
            </a:r>
          </a:p>
        </p:txBody>
      </p:sp>
      <p:sp>
        <p:nvSpPr>
          <p:cNvPr id="465" name="2-body direct transitions"/>
          <p:cNvSpPr txBox="1"/>
          <p:nvPr/>
        </p:nvSpPr>
        <p:spPr>
          <a:xfrm>
            <a:off x="4582945" y="8685439"/>
            <a:ext cx="383891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2-body direct transitions</a:t>
            </a:r>
          </a:p>
        </p:txBody>
      </p:sp>
      <p:sp>
        <p:nvSpPr>
          <p:cNvPr id="466" name="Line"/>
          <p:cNvSpPr/>
          <p:nvPr/>
        </p:nvSpPr>
        <p:spPr>
          <a:xfrm>
            <a:off x="3517565" y="3172326"/>
            <a:ext cx="3275484" cy="1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69" name="Group"/>
          <p:cNvGrpSpPr/>
          <p:nvPr/>
        </p:nvGrpSpPr>
        <p:grpSpPr>
          <a:xfrm>
            <a:off x="7490062" y="6445408"/>
            <a:ext cx="3275484" cy="1672943"/>
            <a:chOff x="0" y="0"/>
            <a:chExt cx="3275483" cy="1672941"/>
          </a:xfrm>
        </p:grpSpPr>
        <p:pic>
          <p:nvPicPr>
            <p:cNvPr id="46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7646" b="11703"/>
            <a:stretch>
              <a:fillRect/>
            </a:stretch>
          </p:blipFill>
          <p:spPr>
            <a:xfrm>
              <a:off x="0" y="0"/>
              <a:ext cx="2672791" cy="1672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5154" t="0" r="0" b="0"/>
            <a:stretch>
              <a:fillRect/>
            </a:stretch>
          </p:blipFill>
          <p:spPr>
            <a:xfrm>
              <a:off x="2583354" y="297503"/>
              <a:ext cx="692130" cy="136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0" name="Deuteron decay by NN → NNbar"/>
          <p:cNvSpPr txBox="1"/>
          <p:nvPr/>
        </p:nvSpPr>
        <p:spPr>
          <a:xfrm>
            <a:off x="1805305" y="732252"/>
            <a:ext cx="9394191" cy="852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5000">
                <a:latin typeface="+mj-lt"/>
                <a:ea typeface="+mj-ea"/>
                <a:cs typeface="+mj-cs"/>
                <a:sym typeface="Helvetica Neue"/>
              </a:defRPr>
            </a:pPr>
            <a:r>
              <a:t>Deuteron decay by </a:t>
            </a:r>
            <a:r>
              <a:rPr i="1"/>
              <a:t>NN</a:t>
            </a:r>
            <a:r>
              <a:t> → </a:t>
            </a:r>
            <a:r>
              <a:rPr i="1"/>
              <a:t>NNbar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4183" y="6303874"/>
            <a:ext cx="3556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N"/>
          <p:cNvSpPr txBox="1"/>
          <p:nvPr/>
        </p:nvSpPr>
        <p:spPr>
          <a:xfrm>
            <a:off x="8210084" y="6216717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98627" y="2366055"/>
            <a:ext cx="3056782" cy="177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75154" t="0" r="0" b="0"/>
          <a:stretch>
            <a:fillRect/>
          </a:stretch>
        </p:blipFill>
        <p:spPr>
          <a:xfrm>
            <a:off x="9887502" y="2601588"/>
            <a:ext cx="784489" cy="15439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"/>
          <p:cNvGrpSpPr/>
          <p:nvPr/>
        </p:nvGrpSpPr>
        <p:grpSpPr>
          <a:xfrm>
            <a:off x="2148175" y="6600947"/>
            <a:ext cx="4832201" cy="1400421"/>
            <a:chOff x="0" y="0"/>
            <a:chExt cx="4832199" cy="1400419"/>
          </a:xfrm>
        </p:grpSpPr>
        <p:pic>
          <p:nvPicPr>
            <p:cNvPr id="47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19275" y="34051"/>
              <a:ext cx="2198757" cy="1293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50111" cy="1362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7" name="Rectangle"/>
            <p:cNvSpPr/>
            <p:nvPr/>
          </p:nvSpPr>
          <p:spPr>
            <a:xfrm>
              <a:off x="2066236" y="570276"/>
              <a:ext cx="251566" cy="3093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7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5154" t="0" r="0" b="0"/>
            <a:stretch>
              <a:fillRect/>
            </a:stretch>
          </p:blipFill>
          <p:spPr>
            <a:xfrm>
              <a:off x="4185373" y="127364"/>
              <a:ext cx="646827" cy="1273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0" name="N"/>
          <p:cNvSpPr txBox="1"/>
          <p:nvPr/>
        </p:nvSpPr>
        <p:spPr>
          <a:xfrm>
            <a:off x="3144563" y="6216717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3724" y="6209892"/>
            <a:ext cx="3556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N"/>
          <p:cNvSpPr txBox="1"/>
          <p:nvPr/>
        </p:nvSpPr>
        <p:spPr>
          <a:xfrm>
            <a:off x="3144563" y="7917920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83" name="N"/>
          <p:cNvSpPr txBox="1"/>
          <p:nvPr/>
        </p:nvSpPr>
        <p:spPr>
          <a:xfrm>
            <a:off x="5139461" y="7917920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84" name="N"/>
          <p:cNvSpPr txBox="1"/>
          <p:nvPr/>
        </p:nvSpPr>
        <p:spPr>
          <a:xfrm>
            <a:off x="8210084" y="8058894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85" name="N"/>
          <p:cNvSpPr txBox="1"/>
          <p:nvPr/>
        </p:nvSpPr>
        <p:spPr>
          <a:xfrm>
            <a:off x="9367771" y="8058894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86" name="neutron-antineutron osc."/>
          <p:cNvSpPr txBox="1"/>
          <p:nvPr/>
        </p:nvSpPr>
        <p:spPr>
          <a:xfrm>
            <a:off x="7051183" y="1834417"/>
            <a:ext cx="383853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neutron-antineutron osc.</a:t>
            </a:r>
          </a:p>
        </p:txBody>
      </p:sp>
      <p:sp>
        <p:nvSpPr>
          <p:cNvPr id="487" name="Line"/>
          <p:cNvSpPr/>
          <p:nvPr/>
        </p:nvSpPr>
        <p:spPr>
          <a:xfrm>
            <a:off x="4025740" y="4262928"/>
            <a:ext cx="4150733" cy="1897347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Oosterhof, BWL, de Vries, Timmermans &amp; van Kolck…"/>
          <p:cNvSpPr txBox="1"/>
          <p:nvPr/>
        </p:nvSpPr>
        <p:spPr>
          <a:xfrm>
            <a:off x="197963" y="1780380"/>
            <a:ext cx="5074184" cy="62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1800"/>
            </a:pPr>
            <a:r>
              <a:t>Oosterhof, BWL, de Vries, Timmermans &amp; van Kolck</a:t>
            </a:r>
          </a:p>
          <a:p>
            <a:pPr>
              <a:lnSpc>
                <a:spcPct val="100000"/>
              </a:lnSpc>
              <a:defRPr sz="1800"/>
            </a:pPr>
            <a:r>
              <a:t>PRL 122 (2019) 17, 172501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hiral nuclear effective field theory…"/>
          <p:cNvSpPr txBox="1"/>
          <p:nvPr>
            <p:ph type="ctrTitle"/>
          </p:nvPr>
        </p:nvSpPr>
        <p:spPr>
          <a:xfrm>
            <a:off x="1270000" y="2683606"/>
            <a:ext cx="10464800" cy="2460626"/>
          </a:xfrm>
          <a:prstGeom prst="rect">
            <a:avLst/>
          </a:prstGeom>
        </p:spPr>
        <p:txBody>
          <a:bodyPr/>
          <a:lstStyle/>
          <a:p>
            <a:pPr defTabSz="385572">
              <a:lnSpc>
                <a:spcPct val="130000"/>
              </a:lnSpc>
              <a:defRPr sz="5280"/>
            </a:pPr>
            <a:r>
              <a:t>Chiral nuclear effective field theory</a:t>
            </a:r>
          </a:p>
          <a:p>
            <a:pPr defTabSz="385572">
              <a:lnSpc>
                <a:spcPct val="130000"/>
              </a:lnSpc>
              <a:defRPr sz="3960"/>
            </a:pPr>
            <a:r>
              <a:t>— Renormalization and power counting</a:t>
            </a:r>
          </a:p>
        </p:txBody>
      </p:sp>
      <p:sp>
        <p:nvSpPr>
          <p:cNvPr id="162" name="龙炳蔚…"/>
          <p:cNvSpPr txBox="1"/>
          <p:nvPr>
            <p:ph type="subTitle" sz="quarter" idx="1"/>
          </p:nvPr>
        </p:nvSpPr>
        <p:spPr>
          <a:xfrm>
            <a:off x="1270000" y="5999602"/>
            <a:ext cx="10464800" cy="1373090"/>
          </a:xfrm>
          <a:prstGeom prst="rect">
            <a:avLst/>
          </a:prstGeom>
        </p:spPr>
        <p:txBody>
          <a:bodyPr/>
          <a:lstStyle/>
          <a:p>
            <a:pPr defTabSz="525779">
              <a:defRPr sz="3600">
                <a:solidFill>
                  <a:schemeClr val="accent1">
                    <a:hueOff val="114395"/>
                    <a:lumOff val="-24975"/>
                  </a:schemeClr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龙炳蔚</a:t>
            </a:r>
          </a:p>
          <a:p>
            <a:pPr defTabSz="525779">
              <a:defRPr sz="3600">
                <a:solidFill>
                  <a:srgbClr val="B6492C"/>
                </a:solidFill>
              </a:defRPr>
            </a:pPr>
            <a:r>
              <a:t>四川大学</a:t>
            </a:r>
          </a:p>
        </p:txBody>
      </p:sp>
      <p:pic>
        <p:nvPicPr>
          <p:cNvPr id="163" name="四川大学logo.png" descr="四川大学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229" y="965702"/>
            <a:ext cx="2957539" cy="88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8865" y="522168"/>
            <a:ext cx="2043213" cy="1771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Direct NN annihilation"/>
          <p:cNvSpPr txBox="1"/>
          <p:nvPr>
            <p:ph type="title"/>
          </p:nvPr>
        </p:nvSpPr>
        <p:spPr>
          <a:xfrm>
            <a:off x="952500" y="382186"/>
            <a:ext cx="11099800" cy="1086099"/>
          </a:xfrm>
          <a:prstGeom prst="rect">
            <a:avLst/>
          </a:prstGeom>
        </p:spPr>
        <p:txBody>
          <a:bodyPr/>
          <a:lstStyle/>
          <a:p>
            <a:pPr/>
            <a:r>
              <a:t>Direct </a:t>
            </a:r>
            <a:r>
              <a:rPr i="1"/>
              <a:t>NN</a:t>
            </a:r>
            <a:r>
              <a:t> annihilation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6901" t="0" r="0" b="0"/>
          <a:stretch>
            <a:fillRect/>
          </a:stretch>
        </p:blipFill>
        <p:spPr>
          <a:xfrm>
            <a:off x="1223031" y="2399049"/>
            <a:ext cx="4952790" cy="233702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N"/>
          <p:cNvSpPr txBox="1"/>
          <p:nvPr/>
        </p:nvSpPr>
        <p:spPr>
          <a:xfrm>
            <a:off x="4323996" y="2174652"/>
            <a:ext cx="36842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sp>
        <p:nvSpPr>
          <p:cNvPr id="493" name="N"/>
          <p:cNvSpPr txBox="1"/>
          <p:nvPr/>
        </p:nvSpPr>
        <p:spPr>
          <a:xfrm>
            <a:off x="4183022" y="4392759"/>
            <a:ext cx="368425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i="1"/>
            </a:lvl1pPr>
          </a:lstStyle>
          <a:p>
            <a:pPr/>
            <a:r>
              <a:t>N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4647" y="2612884"/>
            <a:ext cx="3927122" cy="1909528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Line"/>
          <p:cNvSpPr/>
          <p:nvPr/>
        </p:nvSpPr>
        <p:spPr>
          <a:xfrm>
            <a:off x="6459986" y="3683542"/>
            <a:ext cx="1110310" cy="1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6" name="e.g."/>
          <p:cNvSpPr txBox="1"/>
          <p:nvPr/>
        </p:nvSpPr>
        <p:spPr>
          <a:xfrm>
            <a:off x="6682937" y="2956018"/>
            <a:ext cx="66440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e.g.</a:t>
            </a:r>
          </a:p>
        </p:txBody>
      </p:sp>
      <p:sp>
        <p:nvSpPr>
          <p:cNvPr id="497" name="To what extent can we disentangle these mechanisms?"/>
          <p:cNvSpPr txBox="1"/>
          <p:nvPr/>
        </p:nvSpPr>
        <p:spPr>
          <a:xfrm>
            <a:off x="1768426" y="5764819"/>
            <a:ext cx="10493430" cy="127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lnSpc>
                <a:spcPct val="100000"/>
              </a:lnSpc>
              <a:buSzPct val="145000"/>
              <a:buChar char="•"/>
              <a:defRPr sz="4000"/>
            </a:lvl1pPr>
          </a:lstStyle>
          <a:p>
            <a:pPr/>
            <a:r>
              <a:t>To what extent can we disentangle these mechanisms?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inall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Finally…</a:t>
            </a:r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180" y="3239744"/>
            <a:ext cx="10154528" cy="234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6897" y="1947797"/>
            <a:ext cx="2644592" cy="64328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NN range"/>
          <p:cNvSpPr txBox="1"/>
          <p:nvPr/>
        </p:nvSpPr>
        <p:spPr>
          <a:xfrm>
            <a:off x="5533820" y="3126636"/>
            <a:ext cx="1467248" cy="49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8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i="1"/>
              <a:t>NN</a:t>
            </a:r>
            <a:r>
              <a:t> range</a:t>
            </a:r>
          </a:p>
        </p:txBody>
      </p:sp>
      <p:sp>
        <p:nvSpPr>
          <p:cNvPr id="503" name="Re(anbar-p)"/>
          <p:cNvSpPr txBox="1"/>
          <p:nvPr/>
        </p:nvSpPr>
        <p:spPr>
          <a:xfrm>
            <a:off x="6987790" y="2805983"/>
            <a:ext cx="1478476" cy="49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8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t>Re(a</a:t>
            </a:r>
            <a:r>
              <a:rPr baseline="-5999"/>
              <a:t>nbar-p)</a:t>
            </a:r>
          </a:p>
        </p:txBody>
      </p:sp>
      <p:sp>
        <p:nvSpPr>
          <p:cNvPr id="504" name="pion"/>
          <p:cNvSpPr txBox="1"/>
          <p:nvPr/>
        </p:nvSpPr>
        <p:spPr>
          <a:xfrm>
            <a:off x="8602484" y="3288879"/>
            <a:ext cx="746499" cy="49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2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pion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446" y="2939235"/>
            <a:ext cx="1291261" cy="22639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w/ unknown B0"/>
          <p:cNvSpPr txBox="1"/>
          <p:nvPr/>
        </p:nvSpPr>
        <p:spPr>
          <a:xfrm>
            <a:off x="9586800" y="3181628"/>
            <a:ext cx="1680552" cy="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000">
                <a:solidFill>
                  <a:schemeClr val="accent5">
                    <a:lumOff val="-29866"/>
                  </a:schemeClr>
                </a:solidFill>
              </a:defRPr>
            </a:pPr>
            <a:r>
              <a:t>w/ unknown </a:t>
            </a:r>
            <a:r>
              <a:rPr i="1"/>
              <a:t>B</a:t>
            </a:r>
            <a:r>
              <a:rPr baseline="-5999"/>
              <a:t>0</a:t>
            </a:r>
          </a:p>
        </p:txBody>
      </p:sp>
      <p:sp>
        <p:nvSpPr>
          <p:cNvPr id="507" name="Perturbative pion allows for analytic expression…"/>
          <p:cNvSpPr txBox="1"/>
          <p:nvPr>
            <p:ph type="body" sz="half" idx="1"/>
          </p:nvPr>
        </p:nvSpPr>
        <p:spPr>
          <a:xfrm>
            <a:off x="1445907" y="5904691"/>
            <a:ext cx="10450414" cy="2581445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1400"/>
              </a:spcBef>
              <a:defRPr sz="2688"/>
            </a:pPr>
            <a:r>
              <a:t>Perturbative pion allows for analytic expression</a:t>
            </a:r>
          </a:p>
          <a:p>
            <a:pPr marL="426719" indent="-426719" defTabSz="560831">
              <a:spcBef>
                <a:spcPts val="1400"/>
              </a:spcBef>
              <a:defRPr sz="2688"/>
            </a:pPr>
            <a:r>
              <a:t>Loosely bound neutron helps sensitivity (nuclei with neutron halo?)</a:t>
            </a:r>
          </a:p>
          <a:p>
            <a:pPr marL="426719" indent="-426719" defTabSz="560831">
              <a:spcBef>
                <a:spcPts val="1400"/>
              </a:spcBef>
              <a:defRPr sz="2688"/>
            </a:pPr>
            <a:r>
              <a:t>B</a:t>
            </a:r>
            <a:r>
              <a:rPr baseline="-5999"/>
              <a:t>0</a:t>
            </a:r>
            <a:r>
              <a:t> gives largest uncertainty</a:t>
            </a:r>
          </a:p>
          <a:p>
            <a:pPr marL="426719" indent="-426719" defTabSz="560831">
              <a:spcBef>
                <a:spcPts val="1400"/>
              </a:spcBef>
              <a:defRPr sz="2688"/>
            </a:pPr>
            <a:r>
              <a:t>W/ nonperturbative pion EFT, unknown LECs may have smaller impact</a:t>
            </a:r>
          </a:p>
        </p:txBody>
      </p:sp>
      <p:sp>
        <p:nvSpPr>
          <p:cNvPr id="508" name="Oosterhof, BwL, de Vries, Timmermans &amp; van Kolck…"/>
          <p:cNvSpPr txBox="1"/>
          <p:nvPr/>
        </p:nvSpPr>
        <p:spPr>
          <a:xfrm>
            <a:off x="5292343" y="1462594"/>
            <a:ext cx="6659911" cy="774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400"/>
            </a:pPr>
            <a:r>
              <a:t>Oosterhof, BwL, de Vries, Timmermans &amp; van Kolck</a:t>
            </a:r>
          </a:p>
          <a:p>
            <a:pPr>
              <a:lnSpc>
                <a:spcPct val="100000"/>
              </a:lnSpc>
              <a:defRPr sz="2400"/>
            </a:pPr>
            <a:r>
              <a:t>PRL 122 (2019) 17, 172501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mπ dep. in NN 1S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m</a:t>
            </a:r>
            <a:r>
              <a:rPr baseline="-5999"/>
              <a:t>π</a:t>
            </a:r>
            <a:r>
              <a:t> dep. in NN 1S0</a:t>
            </a:r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729" y="3576452"/>
            <a:ext cx="3391892" cy="1407743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First RG issue found with Weinberg PC"/>
          <p:cNvSpPr txBox="1"/>
          <p:nvPr/>
        </p:nvSpPr>
        <p:spPr>
          <a:xfrm>
            <a:off x="611743" y="1717827"/>
            <a:ext cx="69299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 algn="ctr">
              <a:lnSpc>
                <a:spcPct val="100000"/>
              </a:lnSpc>
              <a:buSzPct val="50000"/>
              <a:buBlip>
                <a:blip r:embed="rId3"/>
              </a:buBlip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First RG issue found with Weinberg PC</a:t>
            </a:r>
          </a:p>
        </p:txBody>
      </p:sp>
      <p:sp>
        <p:nvSpPr>
          <p:cNvPr id="513" name="(Kaplan et al. ’96)"/>
          <p:cNvSpPr txBox="1"/>
          <p:nvPr/>
        </p:nvSpPr>
        <p:spPr>
          <a:xfrm>
            <a:off x="7945170" y="1762277"/>
            <a:ext cx="23722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24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(Kaplan et al. ’96)</a:t>
            </a:r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0129" y="4058073"/>
            <a:ext cx="16256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0672" y="5454838"/>
            <a:ext cx="9398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promoted to LO"/>
          <p:cNvSpPr txBox="1"/>
          <p:nvPr/>
        </p:nvSpPr>
        <p:spPr>
          <a:xfrm>
            <a:off x="8075957" y="5404038"/>
            <a:ext cx="28834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promoted to LO </a:t>
            </a:r>
          </a:p>
        </p:txBody>
      </p:sp>
      <p:sp>
        <p:nvSpPr>
          <p:cNvPr id="517" name="to control cutoff error →"/>
          <p:cNvSpPr txBox="1"/>
          <p:nvPr/>
        </p:nvSpPr>
        <p:spPr>
          <a:xfrm>
            <a:off x="2304721" y="5448392"/>
            <a:ext cx="4137591" cy="56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to control cutoff error →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9230" y="6284019"/>
            <a:ext cx="24511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30177" y="6322119"/>
            <a:ext cx="21971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Dingbat Check"/>
          <p:cNvSpPr/>
          <p:nvPr/>
        </p:nvSpPr>
        <p:spPr>
          <a:xfrm>
            <a:off x="4570432" y="6320090"/>
            <a:ext cx="939801" cy="893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1" name="Dingbat X"/>
          <p:cNvSpPr/>
          <p:nvPr/>
        </p:nvSpPr>
        <p:spPr>
          <a:xfrm>
            <a:off x="11094689" y="6400400"/>
            <a:ext cx="684320" cy="808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2" name="NNLO in WPC"/>
          <p:cNvSpPr txBox="1"/>
          <p:nvPr/>
        </p:nvSpPr>
        <p:spPr>
          <a:xfrm>
            <a:off x="8581862" y="7451764"/>
            <a:ext cx="275348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NNLO </a:t>
            </a:r>
            <a:r>
              <a:t>in WPC</a:t>
            </a:r>
          </a:p>
        </p:txBody>
      </p:sp>
      <p:sp>
        <p:nvSpPr>
          <p:cNvPr id="523" name="LO"/>
          <p:cNvSpPr txBox="1"/>
          <p:nvPr/>
        </p:nvSpPr>
        <p:spPr>
          <a:xfrm>
            <a:off x="1094282" y="6487219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LO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68720" y="8175009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90653" y="8155959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0716" y="7777711"/>
            <a:ext cx="1625601" cy="643919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∼ 290MeV"/>
          <p:cNvSpPr txBox="1"/>
          <p:nvPr/>
        </p:nvSpPr>
        <p:spPr>
          <a:xfrm>
            <a:off x="5303561" y="7881000"/>
            <a:ext cx="1384126" cy="43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22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∼ 290MeV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47029" y="2522221"/>
            <a:ext cx="3885384" cy="808639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Line"/>
          <p:cNvSpPr/>
          <p:nvPr/>
        </p:nvSpPr>
        <p:spPr>
          <a:xfrm flipV="1">
            <a:off x="7685125" y="3758109"/>
            <a:ext cx="2444242" cy="1550940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0" name="Line"/>
          <p:cNvSpPr/>
          <p:nvPr/>
        </p:nvSpPr>
        <p:spPr>
          <a:xfrm flipV="1">
            <a:off x="10350499" y="2860899"/>
            <a:ext cx="918703" cy="13936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1" name="Line"/>
          <p:cNvSpPr/>
          <p:nvPr/>
        </p:nvSpPr>
        <p:spPr>
          <a:xfrm flipH="1" flipV="1">
            <a:off x="10375899" y="2860899"/>
            <a:ext cx="918703" cy="13936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2" name="Line"/>
          <p:cNvSpPr/>
          <p:nvPr/>
        </p:nvSpPr>
        <p:spPr>
          <a:xfrm>
            <a:off x="10339950" y="3530594"/>
            <a:ext cx="939801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3" name="Rounded Rectangle"/>
          <p:cNvSpPr/>
          <p:nvPr/>
        </p:nvSpPr>
        <p:spPr>
          <a:xfrm>
            <a:off x="6705572" y="5343645"/>
            <a:ext cx="1270001" cy="793510"/>
          </a:xfrm>
          <a:prstGeom prst="roundRect">
            <a:avLst>
              <a:gd name="adj" fmla="val 24007"/>
            </a:avLst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4" name="χ sym."/>
          <p:cNvSpPr txBox="1"/>
          <p:nvPr/>
        </p:nvSpPr>
        <p:spPr>
          <a:xfrm rot="19623177">
            <a:off x="8096849" y="4018353"/>
            <a:ext cx="1129285" cy="58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χ sym.</a:t>
            </a: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02830" y="3016004"/>
            <a:ext cx="1802028" cy="60704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Oval"/>
          <p:cNvSpPr/>
          <p:nvPr/>
        </p:nvSpPr>
        <p:spPr>
          <a:xfrm>
            <a:off x="1659788" y="3674629"/>
            <a:ext cx="836328" cy="1270001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7" name="Equation"/>
          <p:cNvSpPr txBox="1"/>
          <p:nvPr/>
        </p:nvSpPr>
        <p:spPr>
          <a:xfrm>
            <a:off x="1834175" y="4103368"/>
            <a:ext cx="517603" cy="3242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>
              <a:solidFill>
                <a:srgbClr val="FAE232"/>
              </a:solidFill>
            </a:endParaRPr>
          </a:p>
        </p:txBody>
      </p:sp>
      <p:sp>
        <p:nvSpPr>
          <p:cNvPr id="538" name="Oval"/>
          <p:cNvSpPr/>
          <p:nvPr/>
        </p:nvSpPr>
        <p:spPr>
          <a:xfrm>
            <a:off x="3397499" y="3613885"/>
            <a:ext cx="836328" cy="1270001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9" name="Equation"/>
          <p:cNvSpPr txBox="1"/>
          <p:nvPr/>
        </p:nvSpPr>
        <p:spPr>
          <a:xfrm>
            <a:off x="3571886" y="4042624"/>
            <a:ext cx="517602" cy="3242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3000" i="1">
                          <a:solidFill>
                            <a:srgbClr val="FAE23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3000">
              <a:solidFill>
                <a:srgbClr val="FAE23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11" y="142359"/>
            <a:ext cx="12659977" cy="946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5" y="65917"/>
            <a:ext cx="12692791" cy="952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72" y="99802"/>
            <a:ext cx="12678449" cy="9230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548" name="Chiral EFT has infinite number of LECs  → power counting is crucial…"/>
          <p:cNvSpPr txBox="1"/>
          <p:nvPr>
            <p:ph type="body" idx="1"/>
          </p:nvPr>
        </p:nvSpPr>
        <p:spPr>
          <a:xfrm>
            <a:off x="952500" y="1951771"/>
            <a:ext cx="11099801" cy="62865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Chiral EFT has infinite number of LECs </a:t>
            </a:r>
            <a:br/>
            <a:r>
              <a:t>→ power counting is crucial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NDA good for counting long-range physics, but unreliable for short-range interactions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RG analysis (UV cutoff independence) can be used as guideline to test PC for short-range physics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Nuclear reactions in artificial tr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Nuclear reactions in artificial traps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6885" t="11785" r="0" b="25921"/>
          <a:stretch>
            <a:fillRect/>
          </a:stretch>
        </p:blipFill>
        <p:spPr>
          <a:xfrm>
            <a:off x="1842156" y="2531070"/>
            <a:ext cx="3414944" cy="4691293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→ Scattering/reaction amplitudes"/>
          <p:cNvSpPr txBox="1"/>
          <p:nvPr/>
        </p:nvSpPr>
        <p:spPr>
          <a:xfrm>
            <a:off x="6109456" y="3260395"/>
            <a:ext cx="5489105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5000"/>
              <a:t>→</a:t>
            </a:r>
            <a:r>
              <a:t> Scattering/reaction amplitudes</a:t>
            </a:r>
          </a:p>
        </p:txBody>
      </p:sp>
      <p:sp>
        <p:nvSpPr>
          <p:cNvPr id="553" name="?"/>
          <p:cNvSpPr txBox="1"/>
          <p:nvPr/>
        </p:nvSpPr>
        <p:spPr>
          <a:xfrm>
            <a:off x="6300044" y="3015014"/>
            <a:ext cx="28340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?</a:t>
            </a:r>
          </a:p>
        </p:txBody>
      </p:sp>
      <p:sp>
        <p:nvSpPr>
          <p:cNvPr id="554" name="Busch et al. ’98…"/>
          <p:cNvSpPr txBox="1"/>
          <p:nvPr/>
        </p:nvSpPr>
        <p:spPr>
          <a:xfrm>
            <a:off x="7174504" y="4456936"/>
            <a:ext cx="4819130" cy="1512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Busch et al. ’98</a:t>
            </a:r>
          </a:p>
          <a:p>
            <a:pPr>
              <a:defRPr sz="2000"/>
            </a:pPr>
            <a:r>
              <a:t>Luu, Savage, Schwenk &amp; Vary ’10</a:t>
            </a:r>
          </a:p>
          <a:p>
            <a:pPr>
              <a:defRPr sz="2000"/>
            </a:pPr>
            <a:r>
              <a:t>Rotureau, Stetcu, Barrett &amp; van Kolck ’10 ’12</a:t>
            </a:r>
          </a:p>
          <a:p>
            <a:pPr>
              <a:defRPr sz="2000"/>
            </a:pPr>
            <a:r>
              <a:t>Xilin Zhang et al. ’19 ’20</a:t>
            </a:r>
          </a:p>
        </p:txBody>
      </p:sp>
      <p:sp>
        <p:nvSpPr>
          <p:cNvPr id="555" name="Artificial traps, e.g., harmonic potential"/>
          <p:cNvSpPr txBox="1"/>
          <p:nvPr/>
        </p:nvSpPr>
        <p:spPr>
          <a:xfrm>
            <a:off x="1288711" y="1815433"/>
            <a:ext cx="614481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Artificial traps, e.g., harmonic potential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722" y="3117061"/>
            <a:ext cx="5066477" cy="3851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29464" t="0" r="0" b="0"/>
          <a:stretch>
            <a:fillRect/>
          </a:stretch>
        </p:blipFill>
        <p:spPr>
          <a:xfrm>
            <a:off x="2698928" y="995435"/>
            <a:ext cx="2355950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528" y="2312084"/>
            <a:ext cx="346664" cy="292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4893" y="3108430"/>
            <a:ext cx="2563078" cy="42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2394" y="1339585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2394" y="3093825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2394" y="2261482"/>
            <a:ext cx="863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BwL ’13"/>
          <p:cNvSpPr txBox="1"/>
          <p:nvPr/>
        </p:nvSpPr>
        <p:spPr>
          <a:xfrm>
            <a:off x="3083732" y="554192"/>
            <a:ext cx="146528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BwL ’13</a:t>
            </a:r>
          </a:p>
        </p:txBody>
      </p:sp>
      <p:sp>
        <p:nvSpPr>
          <p:cNvPr id="567" name="Sanchez et al. ’17"/>
          <p:cNvSpPr txBox="1"/>
          <p:nvPr/>
        </p:nvSpPr>
        <p:spPr>
          <a:xfrm>
            <a:off x="7770033" y="554192"/>
            <a:ext cx="282241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Sanchez et al. ’17</a:t>
            </a:r>
          </a:p>
        </p:txBody>
      </p:sp>
      <p:pic>
        <p:nvPicPr>
          <p:cNvPr id="56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29464" t="0" r="0" b="0"/>
          <a:stretch>
            <a:fillRect/>
          </a:stretch>
        </p:blipFill>
        <p:spPr>
          <a:xfrm>
            <a:off x="8279693" y="1074790"/>
            <a:ext cx="2355950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90394" y="1392091"/>
            <a:ext cx="606661" cy="292498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Line"/>
          <p:cNvSpPr/>
          <p:nvPr/>
        </p:nvSpPr>
        <p:spPr>
          <a:xfrm flipV="1">
            <a:off x="4780484" y="1560791"/>
            <a:ext cx="2767912" cy="884722"/>
          </a:xfrm>
          <a:prstGeom prst="line">
            <a:avLst/>
          </a:prstGeom>
          <a:ln w="254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07805" y="2183992"/>
            <a:ext cx="17145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onnection Line"/>
          <p:cNvSpPr/>
          <p:nvPr/>
        </p:nvSpPr>
        <p:spPr>
          <a:xfrm>
            <a:off x="3796271" y="2573916"/>
            <a:ext cx="5105450" cy="1123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66" fill="norm" stroke="1" extrusionOk="0">
                <a:moveTo>
                  <a:pt x="21600" y="0"/>
                </a:moveTo>
                <a:cubicBezTo>
                  <a:pt x="14966" y="16444"/>
                  <a:pt x="7766" y="21600"/>
                  <a:pt x="0" y="15467"/>
                </a:cubicBezTo>
              </a:path>
            </a:pathLst>
          </a:custGeom>
          <a:ln w="254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08869" y="3098905"/>
            <a:ext cx="21082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37025" y="4058267"/>
            <a:ext cx="6828145" cy="513549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Line"/>
          <p:cNvSpPr/>
          <p:nvPr/>
        </p:nvSpPr>
        <p:spPr>
          <a:xfrm>
            <a:off x="6032798" y="7470283"/>
            <a:ext cx="57322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6" name="Line"/>
          <p:cNvSpPr/>
          <p:nvPr/>
        </p:nvSpPr>
        <p:spPr>
          <a:xfrm flipV="1">
            <a:off x="10769898" y="7334513"/>
            <a:ext cx="1" cy="1136057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7" name="k0 = 340 MeV(amp. zero)…"/>
          <p:cNvSpPr txBox="1"/>
          <p:nvPr/>
        </p:nvSpPr>
        <p:spPr>
          <a:xfrm>
            <a:off x="2577776" y="7282678"/>
            <a:ext cx="3582960" cy="845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chemeClr val="accent5">
                    <a:lumOff val="-29866"/>
                  </a:schemeClr>
                </a:solidFill>
              </a:defRPr>
            </a:pPr>
            <a:r>
              <a:rPr i="1"/>
              <a:t>k</a:t>
            </a:r>
            <a:r>
              <a:rPr baseline="-5999"/>
              <a:t>0</a:t>
            </a:r>
            <a:r>
              <a:t> = 340 MeV(amp. zero)</a:t>
            </a:r>
          </a:p>
          <a:p>
            <a:pPr>
              <a:defRPr sz="2200">
                <a:solidFill>
                  <a:schemeClr val="accent5">
                    <a:lumOff val="-29866"/>
                  </a:schemeClr>
                </a:solidFill>
              </a:defRPr>
            </a:pPr>
            <a:r>
              <a:t>low-energy scale in LO</a:t>
            </a:r>
          </a:p>
        </p:txBody>
      </p:sp>
      <p:pic>
        <p:nvPicPr>
          <p:cNvPr id="578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339199">
            <a:off x="5567463" y="7877245"/>
            <a:ext cx="5202037" cy="457904"/>
          </a:xfrm>
          <a:prstGeom prst="rect">
            <a:avLst/>
          </a:prstGeom>
        </p:spPr>
      </p:pic>
      <p:sp>
        <p:nvSpPr>
          <p:cNvPr id="580" name="Still RG inv."/>
          <p:cNvSpPr txBox="1"/>
          <p:nvPr/>
        </p:nvSpPr>
        <p:spPr>
          <a:xfrm>
            <a:off x="10673153" y="2596026"/>
            <a:ext cx="202674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Still RG inv.</a:t>
            </a:r>
          </a:p>
        </p:txBody>
      </p:sp>
      <p:sp>
        <p:nvSpPr>
          <p:cNvPr id="581" name="Resum even more C.T."/>
          <p:cNvSpPr txBox="1"/>
          <p:nvPr/>
        </p:nvSpPr>
        <p:spPr>
          <a:xfrm>
            <a:off x="825880" y="5261593"/>
            <a:ext cx="360953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Resum even more C.T.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uildingblks.png" descr="buildingbl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505" y="2812719"/>
            <a:ext cx="8319992" cy="585536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粒子物理与核物理结合，大有可为"/>
          <p:cNvSpPr txBox="1"/>
          <p:nvPr/>
        </p:nvSpPr>
        <p:spPr>
          <a:xfrm>
            <a:off x="1873250" y="763883"/>
            <a:ext cx="92583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粒子物理与核物理结合，大有可为</a:t>
            </a:r>
          </a:p>
        </p:txBody>
      </p:sp>
      <p:pic>
        <p:nvPicPr>
          <p:cNvPr id="169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7768" y="1578314"/>
            <a:ext cx="1632199" cy="21574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erturbative high partial wav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Perturbative high partial waves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9058" y="3708067"/>
            <a:ext cx="1900850" cy="871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For L large enough, OPE becomes perturbative"/>
          <p:cNvSpPr txBox="1"/>
          <p:nvPr/>
        </p:nvSpPr>
        <p:spPr>
          <a:xfrm>
            <a:off x="584580" y="1607809"/>
            <a:ext cx="7291724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</a:t>
            </a:r>
            <a:r>
              <a:rPr i="1"/>
              <a:t>L</a:t>
            </a:r>
            <a:r>
              <a:t> large enough, OPE becomes perturbative</a:t>
            </a:r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0740" y="4807868"/>
            <a:ext cx="1205119" cy="51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2874" y="5700594"/>
            <a:ext cx="1806670" cy="40542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0"/>
          <p:cNvSpPr txBox="1"/>
          <p:nvPr/>
        </p:nvSpPr>
        <p:spPr>
          <a:xfrm>
            <a:off x="3619880" y="3111572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0503" y="3946776"/>
            <a:ext cx="863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0503" y="3171424"/>
            <a:ext cx="749301" cy="39751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Amplitude"/>
          <p:cNvSpPr txBox="1"/>
          <p:nvPr/>
        </p:nvSpPr>
        <p:spPr>
          <a:xfrm>
            <a:off x="7194815" y="2426673"/>
            <a:ext cx="174396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Amplitude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0503" y="4848671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0503" y="5691621"/>
            <a:ext cx="10287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27594" y="4776499"/>
            <a:ext cx="516641" cy="579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92594" y="5696066"/>
            <a:ext cx="3562887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44506" y="4901376"/>
            <a:ext cx="698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20623" y="5727979"/>
            <a:ext cx="6985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Rounded Rectangle"/>
          <p:cNvSpPr/>
          <p:nvPr/>
        </p:nvSpPr>
        <p:spPr>
          <a:xfrm>
            <a:off x="6210300" y="4789199"/>
            <a:ext cx="1875450" cy="554555"/>
          </a:xfrm>
          <a:prstGeom prst="roundRect">
            <a:avLst>
              <a:gd name="adj" fmla="val 34352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447734" y="5634471"/>
            <a:ext cx="596482" cy="51721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leading TPE"/>
          <p:cNvSpPr txBox="1"/>
          <p:nvPr/>
        </p:nvSpPr>
        <p:spPr>
          <a:xfrm>
            <a:off x="2413380" y="7149599"/>
            <a:ext cx="1749823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leading TPE</a:t>
            </a:r>
          </a:p>
        </p:txBody>
      </p:sp>
      <p:sp>
        <p:nvSpPr>
          <p:cNvPr id="602" name="subleading TPE (w/ ci’s)"/>
          <p:cNvSpPr txBox="1"/>
          <p:nvPr/>
        </p:nvSpPr>
        <p:spPr>
          <a:xfrm>
            <a:off x="2413380" y="7987799"/>
            <a:ext cx="3351702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subleading TPE (w/ </a:t>
            </a:r>
            <a:r>
              <a:rPr i="1"/>
              <a:t>c</a:t>
            </a:r>
            <a:r>
              <a:rPr baseline="-5999" i="1"/>
              <a:t>i</a:t>
            </a:r>
            <a:r>
              <a:t>’s)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9394" y="7093470"/>
            <a:ext cx="516641" cy="579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9474" y="7987135"/>
            <a:ext cx="596481" cy="517216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Rounded Rectangle"/>
          <p:cNvSpPr/>
          <p:nvPr/>
        </p:nvSpPr>
        <p:spPr>
          <a:xfrm>
            <a:off x="10483764" y="5641202"/>
            <a:ext cx="972217" cy="503755"/>
          </a:xfrm>
          <a:prstGeom prst="roundRect">
            <a:avLst>
              <a:gd name="adj" fmla="val 37816"/>
            </a:avLst>
          </a:prstGeom>
          <a:ln w="50800">
            <a:solidFill>
              <a:schemeClr val="accent3">
                <a:hueOff val="914337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414940" y="4292004"/>
            <a:ext cx="9144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="/>
          <p:cNvSpPr txBox="1"/>
          <p:nvPr/>
        </p:nvSpPr>
        <p:spPr>
          <a:xfrm rot="19184202">
            <a:off x="8071805" y="4372029"/>
            <a:ext cx="32917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  <p:sp>
        <p:nvSpPr>
          <p:cNvPr id="608" name="promoted by one order from WPC"/>
          <p:cNvSpPr txBox="1"/>
          <p:nvPr/>
        </p:nvSpPr>
        <p:spPr>
          <a:xfrm>
            <a:off x="9804781" y="6569858"/>
            <a:ext cx="3013024" cy="95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promoted by one order from WPC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972800" y="6248399"/>
            <a:ext cx="0" cy="469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0" name="Delta-less"/>
          <p:cNvSpPr txBox="1"/>
          <p:nvPr/>
        </p:nvSpPr>
        <p:spPr>
          <a:xfrm>
            <a:off x="4661280" y="7278592"/>
            <a:ext cx="1517168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Delta-less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415" y="460754"/>
            <a:ext cx="8966527" cy="680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4446" y="7645323"/>
            <a:ext cx="6709158" cy="1757669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Hoefrichter et al. ’15, ’16"/>
          <p:cNvSpPr txBox="1"/>
          <p:nvPr/>
        </p:nvSpPr>
        <p:spPr>
          <a:xfrm>
            <a:off x="2641980" y="8927145"/>
            <a:ext cx="2709616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Hoefrichter et al. ’15, ’16</a:t>
            </a:r>
          </a:p>
        </p:txBody>
      </p:sp>
      <p:sp>
        <p:nvSpPr>
          <p:cNvPr id="615" name="Oval"/>
          <p:cNvSpPr/>
          <p:nvPr/>
        </p:nvSpPr>
        <p:spPr>
          <a:xfrm>
            <a:off x="7620000" y="7480300"/>
            <a:ext cx="1270000" cy="2087715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6" name="3P0 is not pert"/>
          <p:cNvSpPr txBox="1"/>
          <p:nvPr/>
        </p:nvSpPr>
        <p:spPr>
          <a:xfrm>
            <a:off x="10134981" y="1824192"/>
            <a:ext cx="242150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3P0 is not pert </a:t>
            </a: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6274" y="4699000"/>
            <a:ext cx="825501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54428" y="4165600"/>
            <a:ext cx="825501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30145" y="5924511"/>
            <a:ext cx="6985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Connection Line"/>
          <p:cNvSpPr/>
          <p:nvPr/>
        </p:nvSpPr>
        <p:spPr>
          <a:xfrm>
            <a:off x="8707222" y="4989455"/>
            <a:ext cx="1506585" cy="2704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5" h="21600" fill="norm" stroke="1" extrusionOk="0">
                <a:moveTo>
                  <a:pt x="10468" y="0"/>
                </a:moveTo>
                <a:cubicBezTo>
                  <a:pt x="21600" y="10427"/>
                  <a:pt x="18111" y="17627"/>
                  <a:pt x="0" y="21600"/>
                </a:cubicBezTo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542" y="1277612"/>
            <a:ext cx="9184502" cy="707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2674" y="5245100"/>
            <a:ext cx="825501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4528" y="6489700"/>
            <a:ext cx="825501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3150" y="6851611"/>
            <a:ext cx="698500" cy="31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aga of 1S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Saga of 1S0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729" y="3576452"/>
            <a:ext cx="3391892" cy="1407743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irst RG issue found with Weinberg PC"/>
          <p:cNvSpPr txBox="1"/>
          <p:nvPr/>
        </p:nvSpPr>
        <p:spPr>
          <a:xfrm>
            <a:off x="4076700" y="1738620"/>
            <a:ext cx="658255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buSzPct val="50000"/>
              <a:buBlip>
                <a:blip r:embed="rId3"/>
              </a:buBlip>
            </a:lvl1pPr>
          </a:lstStyle>
          <a:p>
            <a:pPr/>
            <a:r>
              <a:t>First RG issue found with Weinberg PC</a:t>
            </a:r>
          </a:p>
        </p:txBody>
      </p:sp>
      <p:sp>
        <p:nvSpPr>
          <p:cNvPr id="631" name="(Kaplan et al. ’96)"/>
          <p:cNvSpPr txBox="1"/>
          <p:nvPr/>
        </p:nvSpPr>
        <p:spPr>
          <a:xfrm>
            <a:off x="9131300" y="1762941"/>
            <a:ext cx="2534692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(Kaplan et al. ’96)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0129" y="4058073"/>
            <a:ext cx="16256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0672" y="5454838"/>
            <a:ext cx="9398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as important as C0"/>
          <p:cNvSpPr txBox="1"/>
          <p:nvPr/>
        </p:nvSpPr>
        <p:spPr>
          <a:xfrm>
            <a:off x="9517661" y="5404038"/>
            <a:ext cx="31803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as important as </a:t>
            </a:r>
            <a:r>
              <a:rPr i="1"/>
              <a:t>C</a:t>
            </a:r>
            <a:r>
              <a:rPr baseline="-5999"/>
              <a:t>0</a:t>
            </a:r>
            <a:r>
              <a:t> </a:t>
            </a:r>
          </a:p>
        </p:txBody>
      </p:sp>
      <p:sp>
        <p:nvSpPr>
          <p:cNvPr id="635" name="In order to contral cutoff error →"/>
          <p:cNvSpPr txBox="1"/>
          <p:nvPr/>
        </p:nvSpPr>
        <p:spPr>
          <a:xfrm>
            <a:off x="3989721" y="5424831"/>
            <a:ext cx="51852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 order to contral cutoff error →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9230" y="6284019"/>
            <a:ext cx="24511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30177" y="6322119"/>
            <a:ext cx="21971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Dingbat Check"/>
          <p:cNvSpPr/>
          <p:nvPr/>
        </p:nvSpPr>
        <p:spPr>
          <a:xfrm>
            <a:off x="4570432" y="6320090"/>
            <a:ext cx="939801" cy="893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9" name="Dingbat X"/>
          <p:cNvSpPr/>
          <p:nvPr/>
        </p:nvSpPr>
        <p:spPr>
          <a:xfrm>
            <a:off x="11094689" y="6400400"/>
            <a:ext cx="684320" cy="808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0" name="NNLO in WPC"/>
          <p:cNvSpPr txBox="1"/>
          <p:nvPr/>
        </p:nvSpPr>
        <p:spPr>
          <a:xfrm>
            <a:off x="8581862" y="7472557"/>
            <a:ext cx="247806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NNLO </a:t>
            </a:r>
            <a:r>
              <a:t>in WPC</a:t>
            </a:r>
          </a:p>
        </p:txBody>
      </p:sp>
      <p:sp>
        <p:nvSpPr>
          <p:cNvPr id="641" name="LO"/>
          <p:cNvSpPr txBox="1"/>
          <p:nvPr/>
        </p:nvSpPr>
        <p:spPr>
          <a:xfrm>
            <a:off x="1094282" y="6508012"/>
            <a:ext cx="6221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LO</a:t>
            </a:r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68720" y="8175009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90653" y="8155959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0716" y="7777711"/>
            <a:ext cx="1625601" cy="643919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∼ 290MeV"/>
          <p:cNvSpPr txBox="1"/>
          <p:nvPr/>
        </p:nvSpPr>
        <p:spPr>
          <a:xfrm>
            <a:off x="5303561" y="7878176"/>
            <a:ext cx="1330810" cy="44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∼ 290MeV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47029" y="2522221"/>
            <a:ext cx="3885384" cy="808639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Line"/>
          <p:cNvSpPr/>
          <p:nvPr/>
        </p:nvSpPr>
        <p:spPr>
          <a:xfrm flipV="1">
            <a:off x="7685125" y="3758109"/>
            <a:ext cx="2444242" cy="1550940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8" name="Line"/>
          <p:cNvSpPr/>
          <p:nvPr/>
        </p:nvSpPr>
        <p:spPr>
          <a:xfrm flipV="1">
            <a:off x="10350499" y="2860899"/>
            <a:ext cx="918703" cy="13936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9" name="Line"/>
          <p:cNvSpPr/>
          <p:nvPr/>
        </p:nvSpPr>
        <p:spPr>
          <a:xfrm flipH="1" flipV="1">
            <a:off x="10375899" y="2860899"/>
            <a:ext cx="918703" cy="13936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0" name="Line"/>
          <p:cNvSpPr/>
          <p:nvPr/>
        </p:nvSpPr>
        <p:spPr>
          <a:xfrm>
            <a:off x="10339950" y="3530594"/>
            <a:ext cx="939801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1" name="Rounded Rectangle"/>
          <p:cNvSpPr/>
          <p:nvPr/>
        </p:nvSpPr>
        <p:spPr>
          <a:xfrm>
            <a:off x="6705572" y="5343645"/>
            <a:ext cx="1270001" cy="793510"/>
          </a:xfrm>
          <a:prstGeom prst="roundRect">
            <a:avLst>
              <a:gd name="adj" fmla="val 24007"/>
            </a:avLst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2" name="χ sym."/>
          <p:cNvSpPr txBox="1"/>
          <p:nvPr/>
        </p:nvSpPr>
        <p:spPr>
          <a:xfrm rot="19623177">
            <a:off x="8098477" y="4056529"/>
            <a:ext cx="110903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χ sym.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NLO not vanishing"/>
          <p:cNvSpPr txBox="1"/>
          <p:nvPr/>
        </p:nvSpPr>
        <p:spPr>
          <a:xfrm>
            <a:off x="763698" y="2103592"/>
            <a:ext cx="718544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16718" indent="-416718">
              <a:buSzPct val="50000"/>
              <a:buBlip>
                <a:blip r:embed="rId2"/>
              </a:buBlip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NLO </a:t>
            </a:r>
            <a:r>
              <a:t>not vanishing</a:t>
            </a:r>
            <a:r>
              <a:t>                          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122" y="5518150"/>
            <a:ext cx="1955801" cy="444500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LO cutoff error ="/>
          <p:cNvSpPr txBox="1"/>
          <p:nvPr/>
        </p:nvSpPr>
        <p:spPr>
          <a:xfrm>
            <a:off x="1997900" y="3348192"/>
            <a:ext cx="286111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</a:t>
            </a:r>
            <a:r>
              <a:t> cutoff error = 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2268" y="3128645"/>
            <a:ext cx="1841501" cy="956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65975" y="3147695"/>
            <a:ext cx="1638300" cy="918211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Larger than NNLO C.T. can compensate"/>
          <p:cNvSpPr txBox="1"/>
          <p:nvPr/>
        </p:nvSpPr>
        <p:spPr>
          <a:xfrm>
            <a:off x="1994280" y="4527186"/>
            <a:ext cx="628918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Larger than NNLO C.T. can compensate</a:t>
            </a:r>
          </a:p>
        </p:txBody>
      </p:sp>
      <p:sp>
        <p:nvSpPr>
          <p:cNvPr id="660" name="→ NLO"/>
          <p:cNvSpPr txBox="1"/>
          <p:nvPr/>
        </p:nvSpPr>
        <p:spPr>
          <a:xfrm>
            <a:off x="6070980" y="5481792"/>
            <a:ext cx="137357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→ NLO</a:t>
            </a:r>
          </a:p>
        </p:txBody>
      </p:sp>
      <p:sp>
        <p:nvSpPr>
          <p:cNvPr id="661" name="Formal RG analysis: Birse ’06, Pavon Valderrama ’09"/>
          <p:cNvSpPr txBox="1"/>
          <p:nvPr/>
        </p:nvSpPr>
        <p:spPr>
          <a:xfrm>
            <a:off x="2007580" y="6355184"/>
            <a:ext cx="845611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Formal RG analysis: Birse ’06, Pavon Valderrama ’09 </a:t>
            </a:r>
          </a:p>
        </p:txBody>
      </p:sp>
      <p:sp>
        <p:nvSpPr>
          <p:cNvPr id="662" name="(BwL &amp; Yang ’12)"/>
          <p:cNvSpPr txBox="1"/>
          <p:nvPr/>
        </p:nvSpPr>
        <p:spPr>
          <a:xfrm>
            <a:off x="8204581" y="5523493"/>
            <a:ext cx="2596928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(BwL &amp; Yang ’12)</a:t>
            </a:r>
          </a:p>
        </p:txBody>
      </p:sp>
      <p:sp>
        <p:nvSpPr>
          <p:cNvPr id="663" name="Saga of 1S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Saga of 1S0</a:t>
            </a:r>
          </a:p>
        </p:txBody>
      </p:sp>
      <p:pic>
        <p:nvPicPr>
          <p:cNvPr id="6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3741" y="1685825"/>
            <a:ext cx="863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63084" y="3005304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3220" y="4187209"/>
            <a:ext cx="1041401" cy="43561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(Kaplan et al. ’96)"/>
          <p:cNvSpPr txBox="1"/>
          <p:nvPr/>
        </p:nvSpPr>
        <p:spPr>
          <a:xfrm>
            <a:off x="9247200" y="7494768"/>
            <a:ext cx="2534693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(Kaplan et al. ’96)</a:t>
            </a:r>
          </a:p>
        </p:txBody>
      </p:sp>
      <p:sp>
        <p:nvSpPr>
          <p:cNvPr id="668" name="First RG issue found with Weinberg PC"/>
          <p:cNvSpPr txBox="1"/>
          <p:nvPr/>
        </p:nvSpPr>
        <p:spPr>
          <a:xfrm>
            <a:off x="4318322" y="7470447"/>
            <a:ext cx="658255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buSzPct val="50000"/>
              <a:buBlip>
                <a:blip r:embed="rId2"/>
              </a:buBlip>
            </a:lvl1pPr>
          </a:lstStyle>
          <a:p>
            <a:pPr/>
            <a:r>
              <a:t>First RG issue found with Weinberg PC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41315" b="0"/>
          <a:stretch>
            <a:fillRect/>
          </a:stretch>
        </p:blipFill>
        <p:spPr>
          <a:xfrm>
            <a:off x="3983930" y="8067139"/>
            <a:ext cx="1438425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LO"/>
          <p:cNvSpPr txBox="1"/>
          <p:nvPr/>
        </p:nvSpPr>
        <p:spPr>
          <a:xfrm>
            <a:off x="6999782" y="8426287"/>
            <a:ext cx="6221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LO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29411" y="8162389"/>
            <a:ext cx="587053" cy="91821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Line"/>
          <p:cNvSpPr/>
          <p:nvPr/>
        </p:nvSpPr>
        <p:spPr>
          <a:xfrm>
            <a:off x="6172337" y="8684894"/>
            <a:ext cx="6601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NLO not vanishing"/>
          <p:cNvSpPr txBox="1"/>
          <p:nvPr/>
        </p:nvSpPr>
        <p:spPr>
          <a:xfrm>
            <a:off x="1170098" y="4249892"/>
            <a:ext cx="718544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16718" indent="-416718">
              <a:buSzPct val="50000"/>
              <a:buBlip>
                <a:blip r:embed="rId2"/>
              </a:buBlip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NLO </a:t>
            </a:r>
            <a:r>
              <a:t>not vanishing</a:t>
            </a:r>
            <a:r>
              <a:t>                          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4522" y="7664450"/>
            <a:ext cx="1955801" cy="44450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LO cutoff error ="/>
          <p:cNvSpPr txBox="1"/>
          <p:nvPr/>
        </p:nvSpPr>
        <p:spPr>
          <a:xfrm>
            <a:off x="2404300" y="5494492"/>
            <a:ext cx="286111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LO</a:t>
            </a:r>
            <a:r>
              <a:t> cutoff error = </a:t>
            </a:r>
          </a:p>
        </p:txBody>
      </p:sp>
      <p:pic>
        <p:nvPicPr>
          <p:cNvPr id="6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8668" y="5274945"/>
            <a:ext cx="1841501" cy="956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72375" y="5293995"/>
            <a:ext cx="1638300" cy="918211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Larger than NNLO C.T. can compensate"/>
          <p:cNvSpPr txBox="1"/>
          <p:nvPr/>
        </p:nvSpPr>
        <p:spPr>
          <a:xfrm>
            <a:off x="2400680" y="6673485"/>
            <a:ext cx="628918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Larger than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NNLO</a:t>
            </a:r>
            <a:r>
              <a:t> C.T. can compensate</a:t>
            </a:r>
          </a:p>
        </p:txBody>
      </p:sp>
      <p:sp>
        <p:nvSpPr>
          <p:cNvPr id="680" name="→ NLO"/>
          <p:cNvSpPr txBox="1"/>
          <p:nvPr/>
        </p:nvSpPr>
        <p:spPr>
          <a:xfrm>
            <a:off x="6477380" y="7628092"/>
            <a:ext cx="137357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→ NLO</a:t>
            </a:r>
          </a:p>
        </p:txBody>
      </p:sp>
      <p:sp>
        <p:nvSpPr>
          <p:cNvPr id="681" name="Formal RG analysis: Birse ’06, Pavon Valderrama ’09"/>
          <p:cNvSpPr txBox="1"/>
          <p:nvPr/>
        </p:nvSpPr>
        <p:spPr>
          <a:xfrm>
            <a:off x="2413980" y="8501484"/>
            <a:ext cx="845611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Formal RG analysis: Birse ’06, Pavon Valderrama ’09 </a:t>
            </a:r>
          </a:p>
        </p:txBody>
      </p:sp>
      <p:sp>
        <p:nvSpPr>
          <p:cNvPr id="682" name="(BwL &amp; Yang ’12)"/>
          <p:cNvSpPr txBox="1"/>
          <p:nvPr/>
        </p:nvSpPr>
        <p:spPr>
          <a:xfrm>
            <a:off x="8610981" y="7669793"/>
            <a:ext cx="2596928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(BwL &amp; Yang ’12)</a:t>
            </a:r>
          </a:p>
        </p:txBody>
      </p:sp>
      <p:sp>
        <p:nvSpPr>
          <p:cNvPr id="683" name="Saga of 1S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Saga of 1S0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0141" y="3832125"/>
            <a:ext cx="863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9484" y="5151604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39620" y="6308109"/>
            <a:ext cx="1041401" cy="435611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(Kaplan et al. ’96)"/>
          <p:cNvSpPr txBox="1"/>
          <p:nvPr/>
        </p:nvSpPr>
        <p:spPr>
          <a:xfrm>
            <a:off x="9544277" y="1836217"/>
            <a:ext cx="2534693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(Kaplan et al. ’96)</a:t>
            </a:r>
          </a:p>
        </p:txBody>
      </p:sp>
      <p:sp>
        <p:nvSpPr>
          <p:cNvPr id="688" name="First RG issue found with Weinberg PC"/>
          <p:cNvSpPr txBox="1"/>
          <p:nvPr/>
        </p:nvSpPr>
        <p:spPr>
          <a:xfrm>
            <a:off x="4615399" y="1811896"/>
            <a:ext cx="658255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buSzPct val="50000"/>
              <a:buBlip>
                <a:blip r:embed="rId2"/>
              </a:buBlip>
            </a:lvl1pPr>
          </a:lstStyle>
          <a:p>
            <a:pPr/>
            <a:r>
              <a:t>First RG issue found with Weinberg PC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41315" b="0"/>
          <a:stretch>
            <a:fillRect/>
          </a:stretch>
        </p:blipFill>
        <p:spPr>
          <a:xfrm>
            <a:off x="6795607" y="2517139"/>
            <a:ext cx="1438425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LO"/>
          <p:cNvSpPr txBox="1"/>
          <p:nvPr/>
        </p:nvSpPr>
        <p:spPr>
          <a:xfrm>
            <a:off x="9900001" y="2827393"/>
            <a:ext cx="62217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LO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39488" y="2625089"/>
            <a:ext cx="587053" cy="918211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Line"/>
          <p:cNvSpPr/>
          <p:nvPr/>
        </p:nvSpPr>
        <p:spPr>
          <a:xfrm>
            <a:off x="9072555" y="3086000"/>
            <a:ext cx="660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18429" y="2595420"/>
            <a:ext cx="3885384" cy="808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79"/>
          <a:stretch>
            <a:fillRect/>
          </a:stretch>
        </p:blipFill>
        <p:spPr>
          <a:xfrm>
            <a:off x="5338455" y="3008709"/>
            <a:ext cx="6849090" cy="406628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Slow convergence in 1S0"/>
          <p:cNvSpPr txBox="1"/>
          <p:nvPr/>
        </p:nvSpPr>
        <p:spPr>
          <a:xfrm>
            <a:off x="649398" y="1074892"/>
            <a:ext cx="718544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buSzPct val="50000"/>
              <a:buBlip>
                <a:blip r:embed="rId3"/>
              </a:buBlip>
            </a:lvl1pPr>
          </a:lstStyle>
          <a:p>
            <a:pPr/>
            <a:r>
              <a:t>Slow convergence in 1S0</a:t>
            </a:r>
          </a:p>
        </p:txBody>
      </p:sp>
      <p:sp>
        <p:nvSpPr>
          <p:cNvPr id="697" name="NLO"/>
          <p:cNvSpPr txBox="1"/>
          <p:nvPr/>
        </p:nvSpPr>
        <p:spPr>
          <a:xfrm>
            <a:off x="8293481" y="5098689"/>
            <a:ext cx="63195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NLO</a:t>
            </a:r>
          </a:p>
        </p:txBody>
      </p:sp>
      <p:sp>
        <p:nvSpPr>
          <p:cNvPr id="698" name="LO"/>
          <p:cNvSpPr txBox="1"/>
          <p:nvPr/>
        </p:nvSpPr>
        <p:spPr>
          <a:xfrm>
            <a:off x="10198481" y="3257189"/>
            <a:ext cx="4485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LO</a:t>
            </a:r>
          </a:p>
        </p:txBody>
      </p:sp>
      <p:sp>
        <p:nvSpPr>
          <p:cNvPr id="699" name="NNLO"/>
          <p:cNvSpPr txBox="1"/>
          <p:nvPr/>
        </p:nvSpPr>
        <p:spPr>
          <a:xfrm>
            <a:off x="9849993" y="4349389"/>
            <a:ext cx="81534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hueOff val="114395"/>
                    <a:lumOff val="-24975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NNLO</a:t>
            </a:r>
          </a:p>
        </p:txBody>
      </p:sp>
      <p:sp>
        <p:nvSpPr>
          <p:cNvPr id="705" name="Connection Line"/>
          <p:cNvSpPr/>
          <p:nvPr/>
        </p:nvSpPr>
        <p:spPr>
          <a:xfrm>
            <a:off x="9370504" y="4501835"/>
            <a:ext cx="544856" cy="119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307" fill="norm" stroke="1" extrusionOk="0">
                <a:moveTo>
                  <a:pt x="14270" y="9"/>
                </a:moveTo>
                <a:cubicBezTo>
                  <a:pt x="-5384" y="-293"/>
                  <a:pt x="-4735" y="6806"/>
                  <a:pt x="16216" y="21307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1" name="BwL &amp; Yang ’12"/>
          <p:cNvSpPr txBox="1"/>
          <p:nvPr/>
        </p:nvSpPr>
        <p:spPr>
          <a:xfrm>
            <a:off x="9525381" y="1285500"/>
            <a:ext cx="2377009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BwL &amp; Yang ’12</a:t>
            </a:r>
          </a:p>
        </p:txBody>
      </p:sp>
      <p:sp>
        <p:nvSpPr>
          <p:cNvPr id="702" name="(Pavon Valderrama ’09)"/>
          <p:cNvSpPr txBox="1"/>
          <p:nvPr/>
        </p:nvSpPr>
        <p:spPr>
          <a:xfrm>
            <a:off x="9499981" y="1924713"/>
            <a:ext cx="3280706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(Pavon Valderrama ’09)</a:t>
            </a:r>
          </a:p>
        </p:txBody>
      </p:sp>
      <p:sp>
        <p:nvSpPr>
          <p:cNvPr id="703" name="Additional low-energy scale “emerging” from underlying theory?"/>
          <p:cNvSpPr txBox="1"/>
          <p:nvPr/>
        </p:nvSpPr>
        <p:spPr>
          <a:xfrm>
            <a:off x="1646554" y="7907492"/>
            <a:ext cx="10108854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Additional low-energy scale “emerging” from underlying theory?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7349" y="2501900"/>
            <a:ext cx="5029201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artially resumming energy (momentum) dep. contacts"/>
          <p:cNvSpPr txBox="1"/>
          <p:nvPr/>
        </p:nvSpPr>
        <p:spPr>
          <a:xfrm>
            <a:off x="649398" y="1074892"/>
            <a:ext cx="11521556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6718" indent="-416718">
              <a:buSzPct val="50000"/>
              <a:buBlip>
                <a:blip r:embed="rId2"/>
              </a:buBlip>
            </a:lvl1pPr>
          </a:lstStyle>
          <a:p>
            <a:pPr/>
            <a:r>
              <a:t>Partially resumming energy (momentum) dep. contacts</a:t>
            </a:r>
          </a:p>
        </p:txBody>
      </p:sp>
      <p:grpSp>
        <p:nvGrpSpPr>
          <p:cNvPr id="710" name="Group"/>
          <p:cNvGrpSpPr/>
          <p:nvPr/>
        </p:nvGrpSpPr>
        <p:grpSpPr>
          <a:xfrm>
            <a:off x="5400199" y="2792180"/>
            <a:ext cx="6224987" cy="1521376"/>
            <a:chOff x="0" y="0"/>
            <a:chExt cx="6224986" cy="1521374"/>
          </a:xfrm>
        </p:grpSpPr>
        <p:pic>
          <p:nvPicPr>
            <p:cNvPr id="70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224987" cy="1521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9" name="Rectangle"/>
            <p:cNvSpPr/>
            <p:nvPr/>
          </p:nvSpPr>
          <p:spPr>
            <a:xfrm>
              <a:off x="3665060" y="703218"/>
              <a:ext cx="2476852" cy="759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71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461" y="2869422"/>
            <a:ext cx="30480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1725" y="5113390"/>
            <a:ext cx="3340101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4426" y="5126090"/>
            <a:ext cx="36830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(Kaplan ’96; Soto &amp; Tarrus ’08; BwL ’13)"/>
          <p:cNvSpPr txBox="1"/>
          <p:nvPr/>
        </p:nvSpPr>
        <p:spPr>
          <a:xfrm>
            <a:off x="6321792" y="1828799"/>
            <a:ext cx="444703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2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(Kaplan ’96; Soto &amp; Tarrus ’08; BwL ’13)</a:t>
            </a:r>
          </a:p>
        </p:txBody>
      </p:sp>
      <p:sp>
        <p:nvSpPr>
          <p:cNvPr id="715" name="Line"/>
          <p:cNvSpPr/>
          <p:nvPr/>
        </p:nvSpPr>
        <p:spPr>
          <a:xfrm flipH="1">
            <a:off x="6120916" y="5570590"/>
            <a:ext cx="879810" cy="1"/>
          </a:xfrm>
          <a:prstGeom prst="line">
            <a:avLst/>
          </a:prstGeom>
          <a:ln w="25400">
            <a:solidFill>
              <a:srgbClr val="4D22B3">
                <a:alpha val="75000"/>
              </a:srgbClr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</a:p>
        </p:txBody>
      </p:sp>
      <p:sp>
        <p:nvSpPr>
          <p:cNvPr id="716" name="Auxiliary 1S0 dibaryon field"/>
          <p:cNvSpPr txBox="1"/>
          <p:nvPr/>
        </p:nvSpPr>
        <p:spPr>
          <a:xfrm>
            <a:off x="1111758" y="1773392"/>
            <a:ext cx="4357266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Auxiliary </a:t>
            </a:r>
            <a:r>
              <a:rPr baseline="31999"/>
              <a:t>1</a:t>
            </a:r>
            <a:r>
              <a:rPr i="1"/>
              <a:t>S</a:t>
            </a:r>
            <a:r>
              <a:rPr baseline="-5999"/>
              <a:t>0</a:t>
            </a:r>
            <a:r>
              <a:t> dibaryon field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70076" y="6269711"/>
            <a:ext cx="346664" cy="292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61841" y="6791430"/>
            <a:ext cx="2448313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93675" y="5416284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66142" y="6840325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36525" y="6168309"/>
            <a:ext cx="863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perturbations !"/>
          <p:cNvSpPr txBox="1"/>
          <p:nvPr/>
        </p:nvSpPr>
        <p:spPr>
          <a:xfrm>
            <a:off x="7266609" y="6294592"/>
            <a:ext cx="234672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perturbations !</a:t>
            </a:r>
          </a:p>
        </p:txBody>
      </p:sp>
      <p:sp>
        <p:nvSpPr>
          <p:cNvPr id="723" name="Line"/>
          <p:cNvSpPr/>
          <p:nvPr/>
        </p:nvSpPr>
        <p:spPr>
          <a:xfrm>
            <a:off x="5991373" y="6329015"/>
            <a:ext cx="1101671" cy="69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7534"/>
                </a:lnTo>
                <a:lnTo>
                  <a:pt x="3661" y="21600"/>
                </a:lnTo>
              </a:path>
            </a:pathLst>
          </a:custGeom>
          <a:ln w="1016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4" name="RG inv."/>
          <p:cNvSpPr txBox="1"/>
          <p:nvPr/>
        </p:nvSpPr>
        <p:spPr>
          <a:xfrm>
            <a:off x="11163681" y="5318332"/>
            <a:ext cx="129618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RG inv.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517" t="0" r="14517" b="29784"/>
          <a:stretch>
            <a:fillRect/>
          </a:stretch>
        </p:blipFill>
        <p:spPr>
          <a:xfrm>
            <a:off x="7221776" y="1294407"/>
            <a:ext cx="4860448" cy="396439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NLO"/>
          <p:cNvSpPr txBox="1"/>
          <p:nvPr/>
        </p:nvSpPr>
        <p:spPr>
          <a:xfrm>
            <a:off x="9068181" y="3384387"/>
            <a:ext cx="631953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NLO</a:t>
            </a:r>
          </a:p>
        </p:txBody>
      </p:sp>
      <p:sp>
        <p:nvSpPr>
          <p:cNvPr id="728" name="LO"/>
          <p:cNvSpPr txBox="1"/>
          <p:nvPr/>
        </p:nvSpPr>
        <p:spPr>
          <a:xfrm>
            <a:off x="11087481" y="1542888"/>
            <a:ext cx="4485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LO</a:t>
            </a:r>
          </a:p>
        </p:txBody>
      </p:sp>
      <p:sp>
        <p:nvSpPr>
          <p:cNvPr id="729" name="NNLO"/>
          <p:cNvSpPr txBox="1"/>
          <p:nvPr/>
        </p:nvSpPr>
        <p:spPr>
          <a:xfrm>
            <a:off x="10738993" y="2635088"/>
            <a:ext cx="81534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hueOff val="114395"/>
                    <a:lumOff val="-24975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NNLO</a:t>
            </a:r>
          </a:p>
        </p:txBody>
      </p:sp>
      <p:sp>
        <p:nvSpPr>
          <p:cNvPr id="738" name="Connection Line"/>
          <p:cNvSpPr/>
          <p:nvPr/>
        </p:nvSpPr>
        <p:spPr>
          <a:xfrm>
            <a:off x="10259504" y="2787533"/>
            <a:ext cx="544856" cy="119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307" fill="norm" stroke="1" extrusionOk="0">
                <a:moveTo>
                  <a:pt x="14270" y="9"/>
                </a:moveTo>
                <a:cubicBezTo>
                  <a:pt x="-5384" y="-293"/>
                  <a:pt x="-4735" y="6806"/>
                  <a:pt x="16216" y="21307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31" name="LO"/>
          <p:cNvSpPr txBox="1"/>
          <p:nvPr/>
        </p:nvSpPr>
        <p:spPr>
          <a:xfrm>
            <a:off x="4411217" y="2664785"/>
            <a:ext cx="44856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1">
                    <a:hueOff val="114395"/>
                    <a:lumOff val="-24975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LO</a:t>
            </a:r>
          </a:p>
        </p:txBody>
      </p:sp>
      <p:sp>
        <p:nvSpPr>
          <p:cNvPr id="732" name="NNLO"/>
          <p:cNvSpPr txBox="1"/>
          <p:nvPr/>
        </p:nvSpPr>
        <p:spPr>
          <a:xfrm>
            <a:off x="6617081" y="3508755"/>
            <a:ext cx="815341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lumOff val="-2986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NNLO</a:t>
            </a:r>
          </a:p>
        </p:txBody>
      </p:sp>
      <p:sp>
        <p:nvSpPr>
          <p:cNvPr id="733" name="NLO"/>
          <p:cNvSpPr txBox="1"/>
          <p:nvPr/>
        </p:nvSpPr>
        <p:spPr>
          <a:xfrm>
            <a:off x="6308978" y="4290385"/>
            <a:ext cx="63195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NLO</a:t>
            </a:r>
          </a:p>
        </p:txBody>
      </p:sp>
      <p:sp>
        <p:nvSpPr>
          <p:cNvPr id="734" name="Line"/>
          <p:cNvSpPr/>
          <p:nvPr/>
        </p:nvSpPr>
        <p:spPr>
          <a:xfrm flipH="1" flipV="1">
            <a:off x="6078946" y="3963541"/>
            <a:ext cx="625089" cy="388603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5" name="Improved convergence…"/>
          <p:cNvSpPr txBox="1"/>
          <p:nvPr/>
        </p:nvSpPr>
        <p:spPr>
          <a:xfrm>
            <a:off x="2300398" y="6029050"/>
            <a:ext cx="5545512" cy="107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16718" indent="-416718">
              <a:buSzPct val="50000"/>
              <a:buBlip>
                <a:blip r:embed="rId3"/>
              </a:buBlip>
            </a:pPr>
            <a:r>
              <a:t>Improved convergence</a:t>
            </a:r>
          </a:p>
          <a:p>
            <a:pPr marL="416718" indent="-416718">
              <a:buSzPct val="50000"/>
              <a:buBlip>
                <a:blip r:embed="rId3"/>
              </a:buBlip>
            </a:pPr>
            <a:r>
              <a:t>Resolved pion-mass dep. issue</a:t>
            </a:r>
          </a:p>
        </p:txBody>
      </p:sp>
      <p:pic>
        <p:nvPicPr>
          <p:cNvPr id="7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402" y="1303409"/>
            <a:ext cx="5023820" cy="3731642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Line"/>
          <p:cNvSpPr/>
          <p:nvPr/>
        </p:nvSpPr>
        <p:spPr>
          <a:xfrm flipH="1">
            <a:off x="6129084" y="3684422"/>
            <a:ext cx="4485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29464" t="0" r="0" b="0"/>
          <a:stretch>
            <a:fillRect/>
          </a:stretch>
        </p:blipFill>
        <p:spPr>
          <a:xfrm>
            <a:off x="2711628" y="1427235"/>
            <a:ext cx="2355950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5228" y="2743884"/>
            <a:ext cx="346664" cy="292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7593" y="3540230"/>
            <a:ext cx="2563078" cy="42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5094" y="1771385"/>
            <a:ext cx="749301" cy="397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094" y="3525625"/>
            <a:ext cx="1041401" cy="43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5094" y="2693282"/>
            <a:ext cx="863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BwL ’13"/>
          <p:cNvSpPr txBox="1"/>
          <p:nvPr/>
        </p:nvSpPr>
        <p:spPr>
          <a:xfrm>
            <a:off x="3096432" y="985992"/>
            <a:ext cx="146528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BwL ’13</a:t>
            </a:r>
          </a:p>
        </p:txBody>
      </p:sp>
      <p:sp>
        <p:nvSpPr>
          <p:cNvPr id="747" name="Sanchez et al. ’17"/>
          <p:cNvSpPr txBox="1"/>
          <p:nvPr/>
        </p:nvSpPr>
        <p:spPr>
          <a:xfrm>
            <a:off x="7782733" y="985992"/>
            <a:ext cx="2822415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Sanchez et al. ’17</a:t>
            </a:r>
          </a:p>
        </p:txBody>
      </p:sp>
      <p:pic>
        <p:nvPicPr>
          <p:cNvPr id="74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rcRect l="29464" t="0" r="0" b="0"/>
          <a:stretch>
            <a:fillRect/>
          </a:stretch>
        </p:blipFill>
        <p:spPr>
          <a:xfrm>
            <a:off x="8292393" y="1506590"/>
            <a:ext cx="2355950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03094" y="1823891"/>
            <a:ext cx="606661" cy="292498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Line"/>
          <p:cNvSpPr/>
          <p:nvPr/>
        </p:nvSpPr>
        <p:spPr>
          <a:xfrm flipV="1">
            <a:off x="4793184" y="1992591"/>
            <a:ext cx="2767912" cy="884722"/>
          </a:xfrm>
          <a:prstGeom prst="line">
            <a:avLst/>
          </a:prstGeom>
          <a:ln w="254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75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20505" y="2615792"/>
            <a:ext cx="17145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Connection Line"/>
          <p:cNvSpPr/>
          <p:nvPr/>
        </p:nvSpPr>
        <p:spPr>
          <a:xfrm>
            <a:off x="3808971" y="3005716"/>
            <a:ext cx="5105450" cy="1123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66" fill="norm" stroke="1" extrusionOk="0">
                <a:moveTo>
                  <a:pt x="21600" y="0"/>
                </a:moveTo>
                <a:cubicBezTo>
                  <a:pt x="14966" y="16444"/>
                  <a:pt x="7766" y="21600"/>
                  <a:pt x="0" y="15467"/>
                </a:cubicBezTo>
              </a:path>
            </a:pathLst>
          </a:custGeom>
          <a:ln w="254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21569" y="3530705"/>
            <a:ext cx="21082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49725" y="4490067"/>
            <a:ext cx="6828145" cy="513549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Line"/>
          <p:cNvSpPr/>
          <p:nvPr/>
        </p:nvSpPr>
        <p:spPr>
          <a:xfrm>
            <a:off x="6045498" y="7902083"/>
            <a:ext cx="573226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6" name="Line"/>
          <p:cNvSpPr/>
          <p:nvPr/>
        </p:nvSpPr>
        <p:spPr>
          <a:xfrm flipV="1">
            <a:off x="10782598" y="7766313"/>
            <a:ext cx="1" cy="1136057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7" name="k0 = 340 MeV(amp. zero)…"/>
          <p:cNvSpPr txBox="1"/>
          <p:nvPr/>
        </p:nvSpPr>
        <p:spPr>
          <a:xfrm>
            <a:off x="2590476" y="7714478"/>
            <a:ext cx="3582960" cy="845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chemeClr val="accent5">
                    <a:lumOff val="-29866"/>
                  </a:schemeClr>
                </a:solidFill>
              </a:defRPr>
            </a:pPr>
            <a:r>
              <a:rPr i="1"/>
              <a:t>k</a:t>
            </a:r>
            <a:r>
              <a:rPr baseline="-5999"/>
              <a:t>0</a:t>
            </a:r>
            <a:r>
              <a:t> = 340 MeV(amp. zero)</a:t>
            </a:r>
          </a:p>
          <a:p>
            <a:pPr>
              <a:defRPr sz="2200">
                <a:solidFill>
                  <a:schemeClr val="accent5">
                    <a:lumOff val="-29866"/>
                  </a:schemeClr>
                </a:solidFill>
              </a:defRPr>
            </a:pPr>
            <a:r>
              <a:t>low-energy scale in LO</a:t>
            </a:r>
          </a:p>
        </p:txBody>
      </p:sp>
      <p:pic>
        <p:nvPicPr>
          <p:cNvPr id="758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339199">
            <a:off x="5580163" y="8309045"/>
            <a:ext cx="5202037" cy="457904"/>
          </a:xfrm>
          <a:prstGeom prst="rect">
            <a:avLst/>
          </a:prstGeom>
        </p:spPr>
      </p:pic>
      <p:sp>
        <p:nvSpPr>
          <p:cNvPr id="760" name="Still RG inv."/>
          <p:cNvSpPr txBox="1"/>
          <p:nvPr/>
        </p:nvSpPr>
        <p:spPr>
          <a:xfrm>
            <a:off x="10685853" y="3027826"/>
            <a:ext cx="202674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Still RG inv.</a:t>
            </a:r>
          </a:p>
        </p:txBody>
      </p:sp>
      <p:sp>
        <p:nvSpPr>
          <p:cNvPr id="761" name="Resum even more C.T."/>
          <p:cNvSpPr txBox="1"/>
          <p:nvPr/>
        </p:nvSpPr>
        <p:spPr>
          <a:xfrm>
            <a:off x="762380" y="237847"/>
            <a:ext cx="360953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Resum even more C.T.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e"/>
          <p:cNvSpPr/>
          <p:nvPr/>
        </p:nvSpPr>
        <p:spPr>
          <a:xfrm flipV="1">
            <a:off x="6461109" y="1828192"/>
            <a:ext cx="1" cy="6777729"/>
          </a:xfrm>
          <a:prstGeom prst="line">
            <a:avLst/>
          </a:prstGeom>
          <a:ln w="25400">
            <a:solidFill>
              <a:srgbClr val="B6492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10? TeV"/>
          <p:cNvSpPr txBox="1"/>
          <p:nvPr/>
        </p:nvSpPr>
        <p:spPr>
          <a:xfrm>
            <a:off x="6802921" y="1816299"/>
            <a:ext cx="1346784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t>10</a:t>
            </a:r>
            <a:r>
              <a:rPr baseline="31999"/>
              <a:t>?</a:t>
            </a:r>
            <a:r>
              <a:t> TeV</a:t>
            </a:r>
          </a:p>
        </p:txBody>
      </p:sp>
      <p:sp>
        <p:nvSpPr>
          <p:cNvPr id="174" name="MH"/>
          <p:cNvSpPr txBox="1"/>
          <p:nvPr/>
        </p:nvSpPr>
        <p:spPr>
          <a:xfrm>
            <a:off x="5430744" y="3125747"/>
            <a:ext cx="61510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rPr i="1"/>
              <a:t>M</a:t>
            </a:r>
            <a:r>
              <a:rPr baseline="-5999"/>
              <a:t>H</a:t>
            </a:r>
          </a:p>
        </p:txBody>
      </p:sp>
      <p:sp>
        <p:nvSpPr>
          <p:cNvPr id="175" name="100 GeV"/>
          <p:cNvSpPr txBox="1"/>
          <p:nvPr/>
        </p:nvSpPr>
        <p:spPr>
          <a:xfrm>
            <a:off x="6726088" y="3125747"/>
            <a:ext cx="150044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100 GeV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898" y="4496953"/>
            <a:ext cx="4318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1 GeV"/>
          <p:cNvSpPr txBox="1"/>
          <p:nvPr/>
        </p:nvSpPr>
        <p:spPr>
          <a:xfrm>
            <a:off x="6726088" y="4435195"/>
            <a:ext cx="111944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1 GeV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298" y="5728658"/>
            <a:ext cx="7620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~ 100 MeV"/>
          <p:cNvSpPr txBox="1"/>
          <p:nvPr/>
        </p:nvSpPr>
        <p:spPr>
          <a:xfrm>
            <a:off x="6726088" y="5641500"/>
            <a:ext cx="1865450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~ 100 MeV</a:t>
            </a:r>
          </a:p>
        </p:txBody>
      </p:sp>
      <p:sp>
        <p:nvSpPr>
          <p:cNvPr id="180" name="45 MeV"/>
          <p:cNvSpPr txBox="1"/>
          <p:nvPr/>
        </p:nvSpPr>
        <p:spPr>
          <a:xfrm>
            <a:off x="6726088" y="6847805"/>
            <a:ext cx="137357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45 MeV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730" y="8055740"/>
            <a:ext cx="10414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8 MeV"/>
          <p:cNvSpPr txBox="1"/>
          <p:nvPr/>
        </p:nvSpPr>
        <p:spPr>
          <a:xfrm>
            <a:off x="6726088" y="7993983"/>
            <a:ext cx="118307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8 MeV</a:t>
            </a:r>
          </a:p>
        </p:txBody>
      </p:sp>
      <p:sp>
        <p:nvSpPr>
          <p:cNvPr id="183" name="chiral EFT"/>
          <p:cNvSpPr txBox="1"/>
          <p:nvPr/>
        </p:nvSpPr>
        <p:spPr>
          <a:xfrm>
            <a:off x="1926425" y="5139714"/>
            <a:ext cx="17542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chiral EFT</a:t>
            </a:r>
          </a:p>
        </p:txBody>
      </p:sp>
      <p:sp>
        <p:nvSpPr>
          <p:cNvPr id="184" name="Standard M"/>
          <p:cNvSpPr txBox="1"/>
          <p:nvPr/>
        </p:nvSpPr>
        <p:spPr>
          <a:xfrm>
            <a:off x="1525222" y="3035133"/>
            <a:ext cx="190265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Standard M</a:t>
            </a:r>
          </a:p>
        </p:txBody>
      </p:sp>
      <p:sp>
        <p:nvSpPr>
          <p:cNvPr id="185" name="BSM"/>
          <p:cNvSpPr txBox="1"/>
          <p:nvPr/>
        </p:nvSpPr>
        <p:spPr>
          <a:xfrm>
            <a:off x="883145" y="1806968"/>
            <a:ext cx="919089" cy="517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BSM</a:t>
            </a:r>
          </a:p>
        </p:txBody>
      </p:sp>
      <p:sp>
        <p:nvSpPr>
          <p:cNvPr id="186" name="BSM nuclear physics"/>
          <p:cNvSpPr txBox="1"/>
          <p:nvPr/>
        </p:nvSpPr>
        <p:spPr>
          <a:xfrm>
            <a:off x="3177505" y="497792"/>
            <a:ext cx="611251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5000">
                <a:latin typeface="+mj-lt"/>
                <a:ea typeface="+mj-ea"/>
                <a:cs typeface="+mj-cs"/>
                <a:sym typeface="Helvetica Neue"/>
              </a:defRPr>
            </a:pPr>
            <a:r>
              <a:t>BSM</a:t>
            </a:r>
            <a:r>
              <a:rPr i="1"/>
              <a:t> </a:t>
            </a:r>
            <a:r>
              <a:t>nuclear physics</a:t>
            </a:r>
          </a:p>
        </p:txBody>
      </p:sp>
      <p:sp>
        <p:nvSpPr>
          <p:cNvPr id="187" name="Line"/>
          <p:cNvSpPr/>
          <p:nvPr/>
        </p:nvSpPr>
        <p:spPr>
          <a:xfrm flipH="1">
            <a:off x="1143971" y="2366761"/>
            <a:ext cx="1" cy="1665996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Line"/>
          <p:cNvSpPr/>
          <p:nvPr/>
        </p:nvSpPr>
        <p:spPr>
          <a:xfrm flipH="1">
            <a:off x="1693891" y="3770191"/>
            <a:ext cx="1" cy="1665996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Line"/>
          <p:cNvSpPr/>
          <p:nvPr/>
        </p:nvSpPr>
        <p:spPr>
          <a:xfrm flipH="1">
            <a:off x="2302463" y="5682855"/>
            <a:ext cx="1" cy="1665995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chiral sym. breaking"/>
          <p:cNvSpPr txBox="1"/>
          <p:nvPr/>
        </p:nvSpPr>
        <p:spPr>
          <a:xfrm>
            <a:off x="9073603" y="4341213"/>
            <a:ext cx="323541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6">
                    <a:satOff val="-15808"/>
                    <a:lumOff val="-17557"/>
                  </a:schemeClr>
                </a:solidFill>
              </a:defRPr>
            </a:lvl1pPr>
          </a:lstStyle>
          <a:p>
            <a:pPr/>
            <a:r>
              <a:t>chiral sym. breaking</a:t>
            </a:r>
          </a:p>
        </p:txBody>
      </p:sp>
      <p:sp>
        <p:nvSpPr>
          <p:cNvPr id="191" name="avg. nucleon momentum inside nuclei"/>
          <p:cNvSpPr txBox="1"/>
          <p:nvPr/>
        </p:nvSpPr>
        <p:spPr>
          <a:xfrm>
            <a:off x="9528765" y="5209700"/>
            <a:ext cx="2518521" cy="1380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6">
                    <a:satOff val="-15808"/>
                    <a:lumOff val="-17557"/>
                  </a:schemeClr>
                </a:solidFill>
              </a:defRPr>
            </a:lvl1pPr>
          </a:lstStyle>
          <a:p>
            <a:pPr/>
            <a:r>
              <a:t>avg. nucleon momentum inside nuclei</a:t>
            </a:r>
          </a:p>
        </p:txBody>
      </p:sp>
      <p:sp>
        <p:nvSpPr>
          <p:cNvPr id="192" name="pionless EFT"/>
          <p:cNvSpPr txBox="1"/>
          <p:nvPr/>
        </p:nvSpPr>
        <p:spPr>
          <a:xfrm>
            <a:off x="2576339" y="7076983"/>
            <a:ext cx="213575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</a:lvl1pPr>
          </a:lstStyle>
          <a:p>
            <a:pPr/>
            <a:r>
              <a:t>pionless EFT</a:t>
            </a:r>
          </a:p>
        </p:txBody>
      </p:sp>
      <p:sp>
        <p:nvSpPr>
          <p:cNvPr id="193" name="ΛBSM"/>
          <p:cNvSpPr txBox="1"/>
          <p:nvPr/>
        </p:nvSpPr>
        <p:spPr>
          <a:xfrm>
            <a:off x="5192210" y="1754542"/>
            <a:ext cx="927089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Λ</a:t>
            </a:r>
            <a:r>
              <a:rPr baseline="-5999"/>
              <a:t>BSM</a:t>
            </a:r>
          </a:p>
        </p:txBody>
      </p:sp>
      <p:sp>
        <p:nvSpPr>
          <p:cNvPr id="194" name="very small nuclear scales"/>
          <p:cNvSpPr txBox="1"/>
          <p:nvPr/>
        </p:nvSpPr>
        <p:spPr>
          <a:xfrm>
            <a:off x="9494340" y="7168898"/>
            <a:ext cx="2518521" cy="94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6">
                    <a:satOff val="-15808"/>
                    <a:lumOff val="-17557"/>
                  </a:schemeClr>
                </a:solidFill>
              </a:defRPr>
            </a:lvl1pPr>
          </a:lstStyle>
          <a:p>
            <a:pPr/>
            <a:r>
              <a:t>very small nuclear scales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23317" y="7025420"/>
            <a:ext cx="444501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289" y="1577688"/>
            <a:ext cx="9543022" cy="357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754" y="5575859"/>
            <a:ext cx="3502104" cy="2689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0729" y="5645241"/>
            <a:ext cx="3502104" cy="2693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84705" y="5749977"/>
            <a:ext cx="3360668" cy="2483998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No change to WPC in 3S1-3D1, subleading orders in pert."/>
          <p:cNvSpPr txBox="1"/>
          <p:nvPr/>
        </p:nvSpPr>
        <p:spPr>
          <a:xfrm>
            <a:off x="724280" y="617692"/>
            <a:ext cx="940210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buSzPct val="145000"/>
              <a:buChar char="•"/>
            </a:lvl1pPr>
          </a:lstStyle>
          <a:p>
            <a:pPr/>
            <a:r>
              <a:t>No change to WPC in 3S1-3D1, subleading orders in pert.</a:t>
            </a:r>
          </a:p>
        </p:txBody>
      </p:sp>
      <p:sp>
        <p:nvSpPr>
          <p:cNvPr id="769" name="BwL &amp; Yang ’11"/>
          <p:cNvSpPr txBox="1"/>
          <p:nvPr/>
        </p:nvSpPr>
        <p:spPr>
          <a:xfrm>
            <a:off x="10706481" y="1099213"/>
            <a:ext cx="2364756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BwL &amp; Yang ’11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989" y="3355408"/>
            <a:ext cx="10482822" cy="3928368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No change to WPC in 3S1-3D1, subleading orders in pert."/>
          <p:cNvSpPr txBox="1"/>
          <p:nvPr/>
        </p:nvSpPr>
        <p:spPr>
          <a:xfrm>
            <a:off x="724280" y="617692"/>
            <a:ext cx="940210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6718" indent="-416718">
              <a:buSzPct val="145000"/>
              <a:buChar char="•"/>
            </a:lvl1pPr>
          </a:lstStyle>
          <a:p>
            <a:pPr/>
            <a:r>
              <a:t>No change to WPC in 3S1-3D1, subleading orders in pert.</a:t>
            </a:r>
          </a:p>
        </p:txBody>
      </p:sp>
      <p:sp>
        <p:nvSpPr>
          <p:cNvPr id="773" name="BwL &amp; Yang ’11"/>
          <p:cNvSpPr txBox="1"/>
          <p:nvPr/>
        </p:nvSpPr>
        <p:spPr>
          <a:xfrm>
            <a:off x="10325481" y="1888057"/>
            <a:ext cx="2364756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BwL &amp; Yang ’11</a:t>
            </a:r>
          </a:p>
        </p:txBody>
      </p:sp>
      <p:sp>
        <p:nvSpPr>
          <p:cNvPr id="774" name="(Pavon Valderrama ’11)"/>
          <p:cNvSpPr txBox="1"/>
          <p:nvPr/>
        </p:nvSpPr>
        <p:spPr>
          <a:xfrm>
            <a:off x="9703181" y="2406164"/>
            <a:ext cx="3268453" cy="46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(Pavon Valderrama ’11)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"/>
          <p:cNvGrpSpPr/>
          <p:nvPr/>
        </p:nvGrpSpPr>
        <p:grpSpPr>
          <a:xfrm>
            <a:off x="2852610" y="1741988"/>
            <a:ext cx="9639587" cy="6784054"/>
            <a:chOff x="0" y="0"/>
            <a:chExt cx="9639585" cy="6784052"/>
          </a:xfrm>
        </p:grpSpPr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9639586" cy="67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Rectangle"/>
            <p:cNvSpPr/>
            <p:nvPr/>
          </p:nvSpPr>
          <p:spPr>
            <a:xfrm>
              <a:off x="4464050" y="344090"/>
              <a:ext cx="5037485" cy="6355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" name="Rectangle"/>
            <p:cNvSpPr/>
            <p:nvPr/>
          </p:nvSpPr>
          <p:spPr>
            <a:xfrm>
              <a:off x="2698750" y="3855094"/>
              <a:ext cx="5037485" cy="28440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01" name="unit: m"/>
          <p:cNvSpPr txBox="1"/>
          <p:nvPr/>
        </p:nvSpPr>
        <p:spPr>
          <a:xfrm>
            <a:off x="2589894" y="1655452"/>
            <a:ext cx="120446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unit: m</a:t>
            </a:r>
          </a:p>
        </p:txBody>
      </p:sp>
      <p:sp>
        <p:nvSpPr>
          <p:cNvPr id="202" name="Every theory is an effective theory"/>
          <p:cNvSpPr txBox="1"/>
          <p:nvPr/>
        </p:nvSpPr>
        <p:spPr>
          <a:xfrm>
            <a:off x="158750" y="521263"/>
            <a:ext cx="1268730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Every theory is an effective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he Standard Model → Nuclear Theory"/>
          <p:cNvSpPr txBox="1"/>
          <p:nvPr/>
        </p:nvSpPr>
        <p:spPr>
          <a:xfrm>
            <a:off x="154477" y="813048"/>
            <a:ext cx="12687301" cy="875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The Standard Model → Nuclear Theory </a:t>
            </a:r>
          </a:p>
        </p:txBody>
      </p:sp>
      <p:pic>
        <p:nvPicPr>
          <p:cNvPr id="20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49750" y="2055768"/>
            <a:ext cx="4305300" cy="6214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988" r="0" b="0"/>
          <a:stretch>
            <a:fillRect/>
          </a:stretch>
        </p:blipFill>
        <p:spPr>
          <a:xfrm>
            <a:off x="1093407" y="1707573"/>
            <a:ext cx="10817986" cy="646969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llaborative efforts"/>
          <p:cNvSpPr txBox="1"/>
          <p:nvPr/>
        </p:nvSpPr>
        <p:spPr>
          <a:xfrm>
            <a:off x="158750" y="535502"/>
            <a:ext cx="1268730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Collaborative efforts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erturbative QCD N/A"/>
          <p:cNvSpPr txBox="1"/>
          <p:nvPr/>
        </p:nvSpPr>
        <p:spPr>
          <a:xfrm>
            <a:off x="154477" y="660400"/>
            <a:ext cx="126873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4800"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</a:lstStyle>
          <a:p>
            <a:pPr/>
            <a:r>
              <a:t>Perturbative QCD N/A</a:t>
            </a:r>
          </a:p>
        </p:txBody>
      </p:sp>
      <p:pic>
        <p:nvPicPr>
          <p:cNvPr id="21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7203" y="1727200"/>
            <a:ext cx="6137097" cy="586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Nucl-ex/th is here!"/>
          <p:cNvSpPr txBox="1"/>
          <p:nvPr/>
        </p:nvSpPr>
        <p:spPr>
          <a:xfrm>
            <a:off x="1040015" y="6730999"/>
            <a:ext cx="39478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>
                <a:solidFill>
                  <a:srgbClr val="B92D5D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Nucl-ex/th is here!</a:t>
            </a:r>
          </a:p>
        </p:txBody>
      </p:sp>
      <p:sp>
        <p:nvSpPr>
          <p:cNvPr id="213" name="Oval"/>
          <p:cNvSpPr/>
          <p:nvPr/>
        </p:nvSpPr>
        <p:spPr>
          <a:xfrm>
            <a:off x="545692" y="6036566"/>
            <a:ext cx="4665867" cy="2011168"/>
          </a:xfrm>
          <a:prstGeom prst="ellipse">
            <a:avLst/>
          </a:prstGeom>
          <a:ln w="635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